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4" r:id="rId1"/>
  </p:sldMasterIdLst>
  <p:notesMasterIdLst>
    <p:notesMasterId r:id="rId49"/>
  </p:notesMasterIdLst>
  <p:sldIdLst>
    <p:sldId id="431" r:id="rId2"/>
    <p:sldId id="459" r:id="rId3"/>
    <p:sldId id="555" r:id="rId4"/>
    <p:sldId id="435" r:id="rId5"/>
    <p:sldId id="556" r:id="rId6"/>
    <p:sldId id="557" r:id="rId7"/>
    <p:sldId id="436" r:id="rId8"/>
    <p:sldId id="558" r:id="rId9"/>
    <p:sldId id="560" r:id="rId10"/>
    <p:sldId id="583" r:id="rId11"/>
    <p:sldId id="586" r:id="rId12"/>
    <p:sldId id="559" r:id="rId13"/>
    <p:sldId id="593" r:id="rId14"/>
    <p:sldId id="587" r:id="rId15"/>
    <p:sldId id="595" r:id="rId16"/>
    <p:sldId id="588" r:id="rId17"/>
    <p:sldId id="589" r:id="rId18"/>
    <p:sldId id="591" r:id="rId19"/>
    <p:sldId id="590" r:id="rId20"/>
    <p:sldId id="592" r:id="rId21"/>
    <p:sldId id="464" r:id="rId22"/>
    <p:sldId id="550" r:id="rId23"/>
    <p:sldId id="533" r:id="rId24"/>
    <p:sldId id="535" r:id="rId25"/>
    <p:sldId id="534" r:id="rId26"/>
    <p:sldId id="451" r:id="rId27"/>
    <p:sldId id="561" r:id="rId28"/>
    <p:sldId id="563" r:id="rId29"/>
    <p:sldId id="564" r:id="rId30"/>
    <p:sldId id="565" r:id="rId31"/>
    <p:sldId id="567" r:id="rId32"/>
    <p:sldId id="569" r:id="rId33"/>
    <p:sldId id="570" r:id="rId34"/>
    <p:sldId id="611" r:id="rId35"/>
    <p:sldId id="571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2" r:id="rId44"/>
    <p:sldId id="608" r:id="rId45"/>
    <p:sldId id="609" r:id="rId46"/>
    <p:sldId id="610" r:id="rId47"/>
    <p:sldId id="393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  <p15:guide id="28" orient="horz" pos="628">
          <p15:clr>
            <a:srgbClr val="A4A3A4"/>
          </p15:clr>
        </p15:guide>
        <p15:guide id="29" pos="130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FF958D"/>
    <a:srgbClr val="595A5D"/>
    <a:srgbClr val="414042"/>
    <a:srgbClr val="DCDCDC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6" autoAdjust="0"/>
    <p:restoredTop sz="78315" autoAdjust="0"/>
  </p:normalViewPr>
  <p:slideViewPr>
    <p:cSldViewPr snapToGrid="0" showGuides="1">
      <p:cViewPr varScale="1">
        <p:scale>
          <a:sx n="77" d="100"/>
          <a:sy n="77" d="100"/>
        </p:scale>
        <p:origin x="1392" y="7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  <p:guide orient="horz" pos="628"/>
        <p:guide pos="1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10/29/2018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26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85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73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1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08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5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85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1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2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98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33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16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84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99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3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6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02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2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877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475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2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73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46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19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650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933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928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19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981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2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4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2016,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053950" y="4639759"/>
            <a:ext cx="1018533" cy="440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2" descr="ttps://a0.awsstatic.com/main/images/logos/aws_logo_smile_1200x630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958" y="4613108"/>
            <a:ext cx="1010270" cy="53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86" r:id="rId13"/>
    <p:sldLayoutId id="214748368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6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msracver/FCIS" TargetMode="External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s://www.youtube.com/watch?v=ynAjzHpw1XU" TargetMode="Externa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l-solutions-lab/ml-solutions-lab-faqs/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ws.amazon.com/education/awsacademy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bcf.usc.edu/~gareth/ISL/" TargetMode="External"/><Relationship Id="rId2" Type="http://schemas.openxmlformats.org/officeDocument/2006/relationships/hyperlink" Target="https://github.com/afshinea/stanford-cs-229-machine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anthiamhuat.files.wordpress.com/2018/04/pythondatasciencehandbook.pdf" TargetMode="External"/><Relationship Id="rId4" Type="http://schemas.openxmlformats.org/officeDocument/2006/relationships/hyperlink" Target="https://github.com/veritone/ds-transcription-capstone/blob/master/Deep%20Learning%20With%20Python%20Chollet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legalexecutiveinstitute.com/artificial-intelligence-in-law-the-state-of-play-2016-part-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Oct, </a:t>
            </a:r>
            <a:r>
              <a:rPr lang="en-US" dirty="0"/>
              <a:t>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8" y="1250571"/>
            <a:ext cx="8071901" cy="744537"/>
          </a:xfrm>
        </p:spPr>
        <p:txBody>
          <a:bodyPr/>
          <a:lstStyle/>
          <a:p>
            <a:r>
              <a:rPr lang="en-US" sz="3200" smtClean="0"/>
              <a:t>Artificial Intelligence @ AWS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694954" cy="487849"/>
          </a:xfrm>
        </p:spPr>
        <p:txBody>
          <a:bodyPr/>
          <a:lstStyle/>
          <a:p>
            <a:r>
              <a:rPr lang="es-AR" sz="2000" smtClean="0"/>
              <a:t>&lt;your name&gt;</a:t>
            </a:r>
            <a:endParaRPr lang="pt-BR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7564" y="4850296"/>
            <a:ext cx="3010761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700" b="1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1714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060" y="1990387"/>
            <a:ext cx="7976297" cy="545741"/>
          </a:xfrm>
        </p:spPr>
        <p:txBody>
          <a:bodyPr>
            <a:noAutofit/>
          </a:bodyPr>
          <a:lstStyle/>
          <a:p>
            <a:pPr lvl="0"/>
            <a:r>
              <a:rPr lang="en-US" sz="4000" dirty="0">
                <a:solidFill>
                  <a:srgbClr val="474746"/>
                </a:solidFill>
              </a:rPr>
              <a:t>Cases</a:t>
            </a:r>
            <a:endParaRPr lang="en-US" sz="30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689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C54C69-F428-0140-8659-B15CCB0B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65478-97EA-C148-BB4F-B8C0386E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441" y="114936"/>
            <a:ext cx="2132920" cy="530860"/>
          </a:xfrm>
          <a:prstGeom prst="rect">
            <a:avLst/>
          </a:prstGeom>
        </p:spPr>
      </p:pic>
      <p:pic>
        <p:nvPicPr>
          <p:cNvPr id="1026" name="Picture 2" descr="Resultado de imagem para mxnet">
            <a:extLst>
              <a:ext uri="{FF2B5EF4-FFF2-40B4-BE49-F238E27FC236}">
                <a16:creationId xmlns:a16="http://schemas.microsoft.com/office/drawing/2014/main" id="{2495C445-0B60-A64C-A39F-B7826129F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84" y="114936"/>
            <a:ext cx="1724296" cy="58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creen Shot 2017-05-17 at 6.09.08 AM.png">
            <a:extLst>
              <a:ext uri="{FF2B5EF4-FFF2-40B4-BE49-F238E27FC236}">
                <a16:creationId xmlns:a16="http://schemas.microsoft.com/office/drawing/2014/main" id="{0D4A5BB8-1468-2A43-8CE8-76812D050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2227" t="6511" r="2288" b="6950"/>
          <a:stretch/>
        </p:blipFill>
        <p:spPr>
          <a:xfrm>
            <a:off x="22314" y="1254034"/>
            <a:ext cx="4484754" cy="2808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7-05-17 at 6.09.29 AM.png">
            <a:extLst>
              <a:ext uri="{FF2B5EF4-FFF2-40B4-BE49-F238E27FC236}">
                <a16:creationId xmlns:a16="http://schemas.microsoft.com/office/drawing/2014/main" id="{BE7C7872-40DD-B842-AFC8-E21DCE3105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l="3129" t="6686" r="2369" b="4956"/>
          <a:stretch/>
        </p:blipFill>
        <p:spPr>
          <a:xfrm>
            <a:off x="4533195" y="1254034"/>
            <a:ext cx="4599918" cy="27954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EF6A5-E4B7-BD44-B826-7FFA034A3089}"/>
              </a:ext>
            </a:extLst>
          </p:cNvPr>
          <p:cNvSpPr txBox="1"/>
          <p:nvPr/>
        </p:nvSpPr>
        <p:spPr>
          <a:xfrm>
            <a:off x="5146769" y="4010296"/>
            <a:ext cx="42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Centimeter-accurate positioning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3FDEF-957D-6E4A-A02A-F828760FA0FA}"/>
              </a:ext>
            </a:extLst>
          </p:cNvPr>
          <p:cNvSpPr txBox="1"/>
          <p:nvPr/>
        </p:nvSpPr>
        <p:spPr>
          <a:xfrm>
            <a:off x="1225065" y="401029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 time per pixel </a:t>
            </a:r>
          </a:p>
          <a:p>
            <a:pPr algn="ctr"/>
            <a:r>
              <a:rPr lang="en-US" dirty="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629207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sultado de imagem para semantic segmentation c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976" y="114292"/>
            <a:ext cx="446558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>
            <a:normAutofit/>
          </a:bodyPr>
          <a:lstStyle/>
          <a:p>
            <a:r>
              <a:rPr lang="en-US" dirty="0"/>
              <a:t>Image Segmentation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2240" t="8361" r="52973" b="7214"/>
          <a:stretch/>
        </p:blipFill>
        <p:spPr>
          <a:xfrm>
            <a:off x="107986" y="1219150"/>
            <a:ext cx="4396419" cy="2990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3547" t="32155" r="5563" b="9937"/>
          <a:stretch/>
        </p:blipFill>
        <p:spPr>
          <a:xfrm>
            <a:off x="4595976" y="2757478"/>
            <a:ext cx="4465583" cy="2282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8FAB32-322E-CC43-8441-701273348C59}"/>
              </a:ext>
            </a:extLst>
          </p:cNvPr>
          <p:cNvSpPr txBox="1"/>
          <p:nvPr/>
        </p:nvSpPr>
        <p:spPr>
          <a:xfrm>
            <a:off x="107986" y="4800600"/>
            <a:ext cx="4137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https://github.com/msracver/FCIS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785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3567D-921B-8C43-A3DF-6411F430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 speech</a:t>
            </a:r>
          </a:p>
        </p:txBody>
      </p:sp>
      <p:pic>
        <p:nvPicPr>
          <p:cNvPr id="11266" name="Picture 2" descr="Resultado de imagem para duolingo">
            <a:extLst>
              <a:ext uri="{FF2B5EF4-FFF2-40B4-BE49-F238E27FC236}">
                <a16:creationId xmlns:a16="http://schemas.microsoft.com/office/drawing/2014/main" id="{4E7F5909-53FB-3646-BF00-06B1F73F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96" y="676640"/>
            <a:ext cx="6718391" cy="447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m para duolingo">
            <a:extLst>
              <a:ext uri="{FF2B5EF4-FFF2-40B4-BE49-F238E27FC236}">
                <a16:creationId xmlns:a16="http://schemas.microsoft.com/office/drawing/2014/main" id="{9EBF8E0C-46EB-FE44-BF1A-6B3A28A45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2269" y="114936"/>
            <a:ext cx="2610087" cy="69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4934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C54C69-F428-0140-8659-B15CCB0B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 Analytics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3E379-4CDC-DD4A-A005-F7886532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5" y="1428207"/>
            <a:ext cx="4142196" cy="2747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FE8A44-5116-3A49-8AF7-0326ECFD1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50" y="1428207"/>
            <a:ext cx="4087721" cy="2747267"/>
          </a:xfrm>
          <a:prstGeom prst="rect">
            <a:avLst/>
          </a:prstGeom>
        </p:spPr>
      </p:pic>
      <p:pic>
        <p:nvPicPr>
          <p:cNvPr id="4098" name="Picture 2" descr="Resultado de imagem para hudl machine learning">
            <a:extLst>
              <a:ext uri="{FF2B5EF4-FFF2-40B4-BE49-F238E27FC236}">
                <a16:creationId xmlns:a16="http://schemas.microsoft.com/office/drawing/2014/main" id="{1C14013D-B34A-4145-9AE8-270CED3A6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818" y="-96467"/>
            <a:ext cx="2738182" cy="114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0609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3567D-921B-8C43-A3DF-6411F430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– Robot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6" name="AutoShape 10" descr="Resultado de imagem para aldebaran robotics">
            <a:extLst>
              <a:ext uri="{FF2B5EF4-FFF2-40B4-BE49-F238E27FC236}">
                <a16:creationId xmlns:a16="http://schemas.microsoft.com/office/drawing/2014/main" id="{55F858DB-2771-E848-AC4F-A58D14EF2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44936" y="1304925"/>
            <a:ext cx="2299063" cy="6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 descr="https://d1.awsstatic.com/case-studies/600x400_irobot_logo.3dbd82c9c490165c0943d841f0ba8864e483bef0.png">
            <a:extLst>
              <a:ext uri="{FF2B5EF4-FFF2-40B4-BE49-F238E27FC236}">
                <a16:creationId xmlns:a16="http://schemas.microsoft.com/office/drawing/2014/main" id="{F24BB374-217A-4247-ABB2-1D216B87B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6693" y="109770"/>
            <a:ext cx="1815737" cy="45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m relacionada">
            <a:extLst>
              <a:ext uri="{FF2B5EF4-FFF2-40B4-BE49-F238E27FC236}">
                <a16:creationId xmlns:a16="http://schemas.microsoft.com/office/drawing/2014/main" id="{E0F26D48-2EC6-154A-80A6-2C02A1FB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9" y="1304925"/>
            <a:ext cx="2984137" cy="29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5A3FB9-627D-5240-9CF7-E7785EB9A90D}"/>
              </a:ext>
            </a:extLst>
          </p:cNvPr>
          <p:cNvSpPr txBox="1"/>
          <p:nvPr/>
        </p:nvSpPr>
        <p:spPr>
          <a:xfrm>
            <a:off x="3551464" y="4831273"/>
            <a:ext cx="4801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https://www.youtube.com/watch?v=ynAjzHpw1XU</a:t>
            </a:r>
            <a:endParaRPr lang="en-US" sz="1400" dirty="0"/>
          </a:p>
        </p:txBody>
      </p:sp>
      <p:pic>
        <p:nvPicPr>
          <p:cNvPr id="13318" name="Picture 6" descr="Resultado de imagem para slam map roomba">
            <a:extLst>
              <a:ext uri="{FF2B5EF4-FFF2-40B4-BE49-F238E27FC236}">
                <a16:creationId xmlns:a16="http://schemas.microsoft.com/office/drawing/2014/main" id="{888CD3F8-854D-5D41-B82B-B26A97B0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464" y="1127689"/>
            <a:ext cx="5421085" cy="304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996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3567D-921B-8C43-A3DF-6411F430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Frictionless Commerce</a:t>
            </a:r>
          </a:p>
        </p:txBody>
      </p:sp>
      <p:pic>
        <p:nvPicPr>
          <p:cNvPr id="6" name="Picture 2" descr="https://lh3.googleusercontent.com/FVMXbOK0f0L_U820_sOATn-VdqIhmXmvTnN-HKtNLq3WyxXCkrvAaGoOk5QE0Fn_vore4_atO2cSjf-YCLx8omyC5UG1XkBndQcW6tgkLrJO2Ke8uFWjfkqd9PftPkxdnQD68GiY2vom9tcEE_Om7P1tnE_ZxYZKgi0GqFt4dnXRQUFjK8159wQ9IGYR9ba6XnirUzRRRDr6ipDPmCscaHuXUPtYElky9I8gsmT83PYD5Zv3u9aKGlQgf6uTQimwrb0KO6syBrlIYBa4LeZEPL4H_g9sSyzS09jMR-FvnwYqgRFzzl2MlHbcwBHJB93Qn4iyNNvLctbEbZaEzPp_CjWcWuLSq-kkYAWYyZqtNBo_3yrGTrg0f2SXcPhKk_4SqTHTtwqzlbDtrBs9hFoy_NPfNUeqORCF5CQq36R0lEopjW1NuoUz5AsbbSshAFIrI4gnCgc5AtH7Am8o2PFPE06Rkq2oYzOWv2VhXHnmn11xOIfVkMUw3Hx_5xEq7cgNI9wJRlD_9P1Ng4SgaEM0KbKrNZ673fQxOgrGNK1Fmqi-6fHVCNTw3OfExy9XSS3eill-IWtb4F2waPfpclrD1iFAz4hbJtzcTozYS9ko=w765-h1020-no">
            <a:extLst>
              <a:ext uri="{FF2B5EF4-FFF2-40B4-BE49-F238E27FC236}">
                <a16:creationId xmlns:a16="http://schemas.microsoft.com/office/drawing/2014/main" id="{ED13143C-08C2-D041-83E4-E2D2E652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8" y="940522"/>
            <a:ext cx="2787617" cy="37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3.googleusercontent.com/XNuzUSd2iPnwFBFJSS-WUyzizYjc0CoFYq5zFLjmsoh65ctdmH1iTaPdjRMEXxHVjs5OECqwSQU5fbwAx3pOo6fqPErYsTsItZKupHEpoK7iBysTEQ6UU8ttB5Ks7aCJRWM9qfjY9HKyRsBM8DOmYF_CcdBUxTp1KCF-_8MgO-PC2tVKlY35nU_ryWyVYaO_5nknuoqhpb2dOVMSkSuNYQ_tL1mzfJ5WFd23L_q1n7L136RGZubtWrIgRsj8OStTdmamZLNqj_q0cStnJOyxYGnOBwBs9wqYOHT3_hgAdIa3LBcXOAGbABVgDCTnRbRyqkDWmksYG5cBfeLJ_XcMJrxDqF4P2J13JvQwdBJfQrrync8y6jdFzPWRPnaxmQsm3DxGRUEE5Q12PlxK61plWPCPtkiSGa6x3pGaxB9QZYhSlcBOSuwCFgLELA5GCyA2uq3bPs_WhUZ9ZSr1JRB-b_zkZj7vXbK6k9LspXP4U7nuV7Nx63XBUq7bOyqq7eXtdYsrBA4WPO_sLWsgMCxkyB5C6-kpEQTk1hhuBn_RhRnnC8bgeQN_amwdqTb8jcfrpS7nLTdGTFyrXd-o-tRJic3KvEqxuTfx0lBXO1mT=w765-h1020-no">
            <a:extLst>
              <a:ext uri="{FF2B5EF4-FFF2-40B4-BE49-F238E27FC236}">
                <a16:creationId xmlns:a16="http://schemas.microsoft.com/office/drawing/2014/main" id="{8EC88AA1-A827-D742-A132-EFFBF5C2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82" y="927821"/>
            <a:ext cx="2787618" cy="37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lh3.googleusercontent.com/B2-wfl0Y9mN-1KfsApLBb37W8FrUbnPeZjErM1cUOx-gV4ixYNf3jA7sctDoiZdL8tC96CazrvZ5ZDIjYlkwUMbg_SzIDWsg1mKrTjB5NFIwoeigzbW1zcc2iKjmKTv7oSQ015sUi84aIUNnKgzY1PxYwS0kjKVgXKn66GUIzCuw5oON2GtYMmqfV-tzz8hBh5N7pka-goZxnc-U2v6qf8V0-cHzdg3aoJIzuAQI2-3S9r8KodE-E2UEJY3te1QMgt4DWhlaQ0zmsD5QKc6uhfnIFaV9c1bG74ss30swvp6TDjMM_Cj17xSd1vjzqRSyD_FXkymfaRmnPGK_XZoxbmPYvxZjuvLdCQLHm82A-_OpoDpc8ZhGn6eskFA5Gm3VDSNzTbVgsQBniqEBqb0OYTnt3OHgD2rg7IZn9D0X_QoUJuFF-pxSuB8QzrC20s9yImTcXMpyBOHwb-eGATAAdOdPrpK9LVbaH1WFeTeDWcJTRmWUc7C_jRPmnIkB0lImOpPynChGC4GqEpH_MRpW_ch8SaScN33nJjmNyzyzK4xZjvvlzaPDJVZyb7-JNCNZCp60FslKRcac83RLJ6lhLuEG7BL3XV8ZE61lM9Ut=w765-h1020-no">
            <a:extLst>
              <a:ext uri="{FF2B5EF4-FFF2-40B4-BE49-F238E27FC236}">
                <a16:creationId xmlns:a16="http://schemas.microsoft.com/office/drawing/2014/main" id="{68600360-2ED0-D24D-B8AC-F880F8C4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95" y="927820"/>
            <a:ext cx="2799262" cy="37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m para amazon go logo">
            <a:extLst>
              <a:ext uri="{FF2B5EF4-FFF2-40B4-BE49-F238E27FC236}">
                <a16:creationId xmlns:a16="http://schemas.microsoft.com/office/drawing/2014/main" id="{044898FC-0747-A44D-9489-F39DF281F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10101" y="114936"/>
            <a:ext cx="3237956" cy="74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2692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3567D-921B-8C43-A3DF-6411F430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Recommendation/Ranking</a:t>
            </a:r>
          </a:p>
        </p:txBody>
      </p:sp>
      <p:pic>
        <p:nvPicPr>
          <p:cNvPr id="6146" name="Picture 2" descr="Resultado de imagem para netflix">
            <a:extLst>
              <a:ext uri="{FF2B5EF4-FFF2-40B4-BE49-F238E27FC236}">
                <a16:creationId xmlns:a16="http://schemas.microsoft.com/office/drawing/2014/main" id="{33819E0F-7B7B-C942-9AB5-E8B1CC69C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74" y="114936"/>
            <a:ext cx="1185875" cy="59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netflix recommendation">
            <a:extLst>
              <a:ext uri="{FF2B5EF4-FFF2-40B4-BE49-F238E27FC236}">
                <a16:creationId xmlns:a16="http://schemas.microsoft.com/office/drawing/2014/main" id="{6CD33114-1ADF-D84C-BD63-2FF4C9EB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5" y="660677"/>
            <a:ext cx="6643597" cy="425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023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3567D-921B-8C43-A3DF-6411F430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Imaging</a:t>
            </a:r>
          </a:p>
        </p:txBody>
      </p:sp>
      <p:pic>
        <p:nvPicPr>
          <p:cNvPr id="5" name="Screen Shot 2017-02-09 at 7.48.31 AM.png">
            <a:extLst>
              <a:ext uri="{FF2B5EF4-FFF2-40B4-BE49-F238E27FC236}">
                <a16:creationId xmlns:a16="http://schemas.microsoft.com/office/drawing/2014/main" id="{83BC4350-1D65-DE40-81B0-1ECFCFB5E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186" y="826010"/>
            <a:ext cx="7605629" cy="3826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04637-589A-334E-97EA-41FB9987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31" y="153710"/>
            <a:ext cx="2416629" cy="4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45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3567D-921B-8C43-A3DF-6411F430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monitoring</a:t>
            </a:r>
          </a:p>
        </p:txBody>
      </p:sp>
      <p:pic>
        <p:nvPicPr>
          <p:cNvPr id="9" name="Picture 2" descr="Image result for consumer images with bounding box">
            <a:extLst>
              <a:ext uri="{FF2B5EF4-FFF2-40B4-BE49-F238E27FC236}">
                <a16:creationId xmlns:a16="http://schemas.microsoft.com/office/drawing/2014/main" id="{CCDF0FCA-DE67-244D-B198-5F8EC01A1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7099" y="665721"/>
            <a:ext cx="6322423" cy="44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2808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061" y="290166"/>
            <a:ext cx="8044727" cy="545741"/>
          </a:xfrm>
        </p:spPr>
        <p:txBody>
          <a:bodyPr>
            <a:noAutofit/>
          </a:bodyPr>
          <a:lstStyle/>
          <a:p>
            <a:pPr lvl="0" algn="ctr"/>
            <a:r>
              <a:rPr lang="en-US" sz="3500" b="0" dirty="0">
                <a:solidFill>
                  <a:srgbClr val="474746"/>
                </a:solidFill>
              </a:rPr>
              <a:t>Artificial Intelligence, Machine Learning, Deep Learning, Data Science </a:t>
            </a:r>
            <a:r>
              <a:rPr lang="en-US" sz="3500" dirty="0">
                <a:solidFill>
                  <a:srgbClr val="474746"/>
                </a:solidFill>
              </a:rPr>
              <a:t>#</a:t>
            </a:r>
            <a:r>
              <a:rPr lang="en-US" sz="3500" dirty="0" err="1">
                <a:solidFill>
                  <a:srgbClr val="474746"/>
                </a:solidFill>
              </a:rPr>
              <a:t>buzZZzzzWords</a:t>
            </a:r>
            <a:r>
              <a:rPr lang="mr-IN" sz="3500" b="0" dirty="0">
                <a:solidFill>
                  <a:srgbClr val="474746"/>
                </a:solidFill>
              </a:rPr>
              <a:t>…</a:t>
            </a:r>
            <a:r>
              <a:rPr lang="en-US" sz="3500" b="0" dirty="0">
                <a:solidFill>
                  <a:srgbClr val="474746"/>
                </a:solidFill>
              </a:rPr>
              <a:t> </a:t>
            </a:r>
            <a:br>
              <a:rPr lang="en-US" sz="3500" b="0" dirty="0">
                <a:solidFill>
                  <a:srgbClr val="474746"/>
                </a:solidFill>
              </a:rPr>
            </a:br>
            <a:r>
              <a:rPr lang="en-US" sz="1000" b="0" dirty="0">
                <a:solidFill>
                  <a:srgbClr val="474746"/>
                </a:solidFill>
              </a:rPr>
              <a:t> </a:t>
            </a:r>
            <a:r>
              <a:rPr lang="en-US" sz="3500" b="0" dirty="0">
                <a:solidFill>
                  <a:srgbClr val="474746"/>
                </a:solidFill>
              </a:rPr>
              <a:t/>
            </a:r>
            <a:br>
              <a:rPr lang="en-US" sz="3500" b="0" dirty="0">
                <a:solidFill>
                  <a:srgbClr val="474746"/>
                </a:solidFill>
              </a:rPr>
            </a:br>
            <a:r>
              <a:rPr lang="en-US" sz="4500" dirty="0">
                <a:solidFill>
                  <a:srgbClr val="FFC000"/>
                </a:solidFill>
              </a:rPr>
              <a:t>?!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7042" y="2776862"/>
            <a:ext cx="3786621" cy="23666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01013" y="4482272"/>
            <a:ext cx="914400" cy="661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57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421">
            <a:extLst>
              <a:ext uri="{FF2B5EF4-FFF2-40B4-BE49-F238E27FC236}">
                <a16:creationId xmlns:a16="http://schemas.microsoft.com/office/drawing/2014/main" id="{54985E3D-C100-704F-A172-077B0667CAB8}"/>
              </a:ext>
            </a:extLst>
          </p:cNvPr>
          <p:cNvSpPr/>
          <p:nvPr/>
        </p:nvSpPr>
        <p:spPr>
          <a:xfrm>
            <a:off x="868056" y="734804"/>
            <a:ext cx="20583" cy="255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160" tIns="10160" rIns="10160" bIns="10160">
            <a:spAutoFit/>
          </a:bodyPr>
          <a:lstStyle/>
          <a:p>
            <a:pPr defTabSz="456009">
              <a:lnSpc>
                <a:spcPct val="60000"/>
              </a:lnSpc>
              <a:spcBef>
                <a:spcPts val="1350"/>
              </a:spcBef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27" name="Shape 421">
            <a:extLst>
              <a:ext uri="{FF2B5EF4-FFF2-40B4-BE49-F238E27FC236}">
                <a16:creationId xmlns:a16="http://schemas.microsoft.com/office/drawing/2014/main" id="{C8D76ACC-64F2-7747-824B-34663ECDBCC3}"/>
              </a:ext>
            </a:extLst>
          </p:cNvPr>
          <p:cNvSpPr/>
          <p:nvPr/>
        </p:nvSpPr>
        <p:spPr>
          <a:xfrm>
            <a:off x="2741822" y="725143"/>
            <a:ext cx="20583" cy="255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160" tIns="10160" rIns="10160" bIns="10160">
            <a:spAutoFit/>
          </a:bodyPr>
          <a:lstStyle/>
          <a:p>
            <a:pPr defTabSz="456009">
              <a:lnSpc>
                <a:spcPct val="60000"/>
              </a:lnSpc>
              <a:spcBef>
                <a:spcPts val="1350"/>
              </a:spcBef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28" name="Shape 421">
            <a:extLst>
              <a:ext uri="{FF2B5EF4-FFF2-40B4-BE49-F238E27FC236}">
                <a16:creationId xmlns:a16="http://schemas.microsoft.com/office/drawing/2014/main" id="{6C72E416-5865-1A4F-925C-88EC2B72C3EB}"/>
              </a:ext>
            </a:extLst>
          </p:cNvPr>
          <p:cNvSpPr/>
          <p:nvPr/>
        </p:nvSpPr>
        <p:spPr>
          <a:xfrm>
            <a:off x="4701224" y="725142"/>
            <a:ext cx="20583" cy="255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160" tIns="10160" rIns="10160" bIns="10160">
            <a:spAutoFit/>
          </a:bodyPr>
          <a:lstStyle/>
          <a:p>
            <a:pPr defTabSz="456009">
              <a:lnSpc>
                <a:spcPct val="60000"/>
              </a:lnSpc>
              <a:spcBef>
                <a:spcPts val="1350"/>
              </a:spcBef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400" dirty="0"/>
          </a:p>
        </p:txBody>
      </p:sp>
      <p:sp>
        <p:nvSpPr>
          <p:cNvPr id="29" name="Shape 421">
            <a:extLst>
              <a:ext uri="{FF2B5EF4-FFF2-40B4-BE49-F238E27FC236}">
                <a16:creationId xmlns:a16="http://schemas.microsoft.com/office/drawing/2014/main" id="{18E4B575-D4D6-1B4C-9195-024B76F47B28}"/>
              </a:ext>
            </a:extLst>
          </p:cNvPr>
          <p:cNvSpPr/>
          <p:nvPr/>
        </p:nvSpPr>
        <p:spPr>
          <a:xfrm>
            <a:off x="6986373" y="734804"/>
            <a:ext cx="20583" cy="255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160" tIns="10160" rIns="10160" bIns="10160">
            <a:spAutoFit/>
          </a:bodyPr>
          <a:lstStyle/>
          <a:p>
            <a:pPr defTabSz="456009">
              <a:lnSpc>
                <a:spcPct val="60000"/>
              </a:lnSpc>
              <a:spcBef>
                <a:spcPts val="1350"/>
              </a:spcBef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2400" dirty="0">
              <a:solidFill>
                <a:schemeClr val="accent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3F12A0-324C-B34B-A4D6-C395B198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23963"/>
              </p:ext>
            </p:extLst>
          </p:nvPr>
        </p:nvGraphicFramePr>
        <p:xfrm>
          <a:off x="143692" y="396486"/>
          <a:ext cx="8856616" cy="421470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14154">
                  <a:extLst>
                    <a:ext uri="{9D8B030D-6E8A-4147-A177-3AD203B41FA5}">
                      <a16:colId xmlns:a16="http://schemas.microsoft.com/office/drawing/2014/main" val="1073035894"/>
                    </a:ext>
                  </a:extLst>
                </a:gridCol>
                <a:gridCol w="2214154">
                  <a:extLst>
                    <a:ext uri="{9D8B030D-6E8A-4147-A177-3AD203B41FA5}">
                      <a16:colId xmlns:a16="http://schemas.microsoft.com/office/drawing/2014/main" val="1667610785"/>
                    </a:ext>
                  </a:extLst>
                </a:gridCol>
                <a:gridCol w="2214154">
                  <a:extLst>
                    <a:ext uri="{9D8B030D-6E8A-4147-A177-3AD203B41FA5}">
                      <a16:colId xmlns:a16="http://schemas.microsoft.com/office/drawing/2014/main" val="2662719779"/>
                    </a:ext>
                  </a:extLst>
                </a:gridCol>
                <a:gridCol w="2214154">
                  <a:extLst>
                    <a:ext uri="{9D8B030D-6E8A-4147-A177-3AD203B41FA5}">
                      <a16:colId xmlns:a16="http://schemas.microsoft.com/office/drawing/2014/main" val="1507471468"/>
                    </a:ext>
                  </a:extLst>
                </a:gridCol>
              </a:tblGrid>
              <a:tr h="55665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/>
                        <a:t>Retail</a:t>
                      </a:r>
                      <a:endParaRPr lang="en-US" sz="20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Education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Healthcare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891512"/>
                  </a:ext>
                </a:extLst>
              </a:tr>
              <a:tr h="79522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Predict demand trends 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Automated personal finance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Automatic grading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Predict disease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927029"/>
                  </a:ext>
                </a:extLst>
              </a:tr>
              <a:tr h="1033795">
                <a:tc>
                  <a:txBody>
                    <a:bodyPr/>
                    <a:lstStyle/>
                    <a:p>
                      <a:pPr algn="ctr" defTabSz="587573" hangingPunct="0"/>
                      <a:r>
                        <a:rPr lang="en-US" sz="1600" dirty="0"/>
                        <a:t>Automate store &amp;</a:t>
                      </a:r>
                    </a:p>
                    <a:p>
                      <a:pPr algn="ctr" defTabSz="587573" hangingPunct="0"/>
                      <a:r>
                        <a:rPr lang="en-US" sz="1600" dirty="0"/>
                        <a:t> supply chain operations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Fraud detection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587573" hangingPunct="0"/>
                      <a:r>
                        <a:rPr lang="en-US" sz="1600" dirty="0"/>
                        <a:t>Personalize</a:t>
                      </a:r>
                    </a:p>
                    <a:p>
                      <a:pPr algn="ctr" defTabSz="587573" hangingPunct="0"/>
                      <a:r>
                        <a:rPr lang="en-US" sz="1600" kern="1200" dirty="0">
                          <a:sym typeface="Arial"/>
                        </a:rPr>
                        <a:t>earning plans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Optimize hospital operations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10373"/>
                  </a:ext>
                </a:extLst>
              </a:tr>
              <a:tr h="79522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Optimize pricing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Predict credit risk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Automate routine teacher tasks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Patient assistance agents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60419"/>
                  </a:ext>
                </a:extLst>
              </a:tr>
              <a:tr h="1033795">
                <a:tc>
                  <a:txBody>
                    <a:bodyPr/>
                    <a:lstStyle/>
                    <a:p>
                      <a:pPr algn="ctr" defTabSz="587573" hangingPunct="0"/>
                      <a:r>
                        <a:rPr lang="en-US" sz="1600" dirty="0"/>
                        <a:t>Personalization and </a:t>
                      </a:r>
                    </a:p>
                    <a:p>
                      <a:pPr algn="ctr" defTabSz="587573" hangingPunct="0"/>
                      <a:r>
                        <a:rPr lang="en-US" sz="1600" dirty="0"/>
                        <a:t>Recommendations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Portfolio optimization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Plagiarism detection</a:t>
                      </a:r>
                      <a:endParaRPr lang="en-US" sz="1600" kern="1200" dirty="0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ym typeface="Arial"/>
                        </a:rPr>
                        <a:t>Predict success rate of new drugs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77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932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060" y="1990387"/>
            <a:ext cx="7976297" cy="545741"/>
          </a:xfrm>
        </p:spPr>
        <p:txBody>
          <a:bodyPr>
            <a:noAutofit/>
          </a:bodyPr>
          <a:lstStyle/>
          <a:p>
            <a:pPr lvl="0"/>
            <a:r>
              <a:rPr lang="en-US" sz="4000" dirty="0">
                <a:solidFill>
                  <a:srgbClr val="474746"/>
                </a:solidFill>
              </a:rPr>
              <a:t>AI at AWS</a:t>
            </a:r>
            <a:br>
              <a:rPr lang="en-US" sz="4000" dirty="0">
                <a:solidFill>
                  <a:srgbClr val="474746"/>
                </a:solidFill>
              </a:rPr>
            </a:br>
            <a:r>
              <a:rPr lang="en-US" sz="3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ML, Lex, Polly, </a:t>
            </a:r>
            <a:r>
              <a:rPr lang="en-US" sz="30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Rekognition</a:t>
            </a:r>
            <a:r>
              <a:rPr lang="en-US" sz="3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30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Rekognition</a:t>
            </a:r>
            <a:r>
              <a:rPr lang="en-US" sz="3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Video, </a:t>
            </a:r>
            <a:r>
              <a:rPr lang="en-US" sz="30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SageMaker</a:t>
            </a:r>
            <a:r>
              <a:rPr lang="en-US" sz="3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Comprehend, Transcribe, Translate, </a:t>
            </a:r>
            <a:r>
              <a:rPr lang="en-US" sz="30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DeepLens</a:t>
            </a:r>
            <a:r>
              <a:rPr lang="en-US" sz="3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30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MXNet</a:t>
            </a:r>
            <a:r>
              <a:rPr lang="en-US" sz="3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30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etc</a:t>
            </a:r>
            <a:endParaRPr lang="en-US" sz="30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7965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6789" y="114936"/>
            <a:ext cx="8205304" cy="545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96335" y="4609322"/>
            <a:ext cx="1054359" cy="4478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348" y="132000"/>
            <a:ext cx="8205304" cy="545741"/>
          </a:xfrm>
        </p:spPr>
        <p:txBody>
          <a:bodyPr/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IA @AWS</a:t>
            </a:r>
            <a:br>
              <a:rPr lang="en-US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650" y="3004285"/>
            <a:ext cx="7886700" cy="160448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F2F2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0" y="2136415"/>
            <a:ext cx="7886700" cy="7543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F2F2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650" y="854747"/>
            <a:ext cx="7886700" cy="11681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F2F2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662" y="1391249"/>
            <a:ext cx="1175322" cy="5078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2F2F2F"/>
                </a:solidFill>
              </a:rPr>
              <a:t>Application </a:t>
            </a:r>
          </a:p>
          <a:p>
            <a:r>
              <a:rPr lang="en-US" sz="1350" b="1" dirty="0">
                <a:solidFill>
                  <a:srgbClr val="2F2F2F"/>
                </a:solidFill>
              </a:rPr>
              <a:t>Services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662" y="2259689"/>
            <a:ext cx="896399" cy="5078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2F2F2F"/>
                </a:solidFill>
              </a:rPr>
              <a:t>Platform</a:t>
            </a:r>
          </a:p>
          <a:p>
            <a:r>
              <a:rPr lang="en-US" sz="1350" b="1" dirty="0">
                <a:solidFill>
                  <a:srgbClr val="2F2F2F"/>
                </a:solidFill>
              </a:rPr>
              <a:t>Services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548" y="3462848"/>
            <a:ext cx="1283501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2F2F2F"/>
                </a:solidFill>
              </a:rPr>
              <a:t>Frameworks</a:t>
            </a:r>
          </a:p>
          <a:p>
            <a:r>
              <a:rPr lang="en-US" sz="1200" b="1" dirty="0">
                <a:solidFill>
                  <a:srgbClr val="2F2F2F"/>
                </a:solidFill>
              </a:rPr>
              <a:t>&amp; Infrastructure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87539" y="3339452"/>
            <a:ext cx="863672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2F2F"/>
                </a:solidFill>
              </a:rPr>
              <a:t>Apache MXNet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07637" y="3328919"/>
            <a:ext cx="865053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2F2F2F"/>
                </a:solidFill>
              </a:rPr>
              <a:t>PyTorch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52162" y="3340153"/>
            <a:ext cx="891539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rgbClr val="2F2F2F"/>
                </a:solidFill>
              </a:rPr>
              <a:t>CNTK</a:t>
            </a:r>
            <a:endParaRPr lang="en-US" sz="1200" dirty="0">
              <a:solidFill>
                <a:srgbClr val="2F2F2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71960" y="3343032"/>
            <a:ext cx="692106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2F2F"/>
                </a:solidFill>
              </a:rPr>
              <a:t>Keras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99723" y="3340153"/>
            <a:ext cx="769065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F2F2F"/>
                </a:solidFill>
              </a:rPr>
              <a:t>Caffe2 </a:t>
            </a:r>
            <a:br>
              <a:rPr lang="en-US" sz="1200" dirty="0">
                <a:solidFill>
                  <a:srgbClr val="2F2F2F"/>
                </a:solidFill>
              </a:rPr>
            </a:br>
            <a:r>
              <a:rPr lang="en-US" sz="1200" dirty="0">
                <a:solidFill>
                  <a:srgbClr val="2F2F2F"/>
                </a:solidFill>
              </a:rPr>
              <a:t>&amp; Caffe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07362" y="3341650"/>
            <a:ext cx="897134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2F2F2F"/>
                </a:solidFill>
              </a:rPr>
              <a:t>TensorFlow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31488" y="3062245"/>
            <a:ext cx="6588437" cy="764961"/>
          </a:xfrm>
          <a:prstGeom prst="rect">
            <a:avLst/>
          </a:prstGeom>
          <a:noFill/>
          <a:ln w="19050">
            <a:solidFill>
              <a:srgbClr val="00BA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rgbClr val="2F2F2F"/>
                </a:solidFill>
              </a:rPr>
              <a:t>AWS Deep Learning AMI (Ubuntu &amp; Amazon Linux </a:t>
            </a:r>
            <a:r>
              <a:rPr lang="mr-IN" sz="1050" dirty="0">
                <a:solidFill>
                  <a:srgbClr val="2F2F2F"/>
                </a:solidFill>
              </a:rPr>
              <a:t>–</a:t>
            </a:r>
            <a:r>
              <a:rPr lang="en-US" sz="1050" dirty="0">
                <a:solidFill>
                  <a:srgbClr val="2F2F2F"/>
                </a:solidFill>
              </a:rPr>
              <a:t> </a:t>
            </a:r>
            <a:r>
              <a:rPr lang="en-US" sz="1050" dirty="0" err="1">
                <a:solidFill>
                  <a:srgbClr val="2F2F2F"/>
                </a:solidFill>
              </a:rPr>
              <a:t>Cuda</a:t>
            </a:r>
            <a:r>
              <a:rPr lang="en-US" sz="1050" dirty="0">
                <a:solidFill>
                  <a:srgbClr val="2F2F2F"/>
                </a:solidFill>
              </a:rPr>
              <a:t> 8 &amp; 9)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79902" y="3942996"/>
            <a:ext cx="1086097" cy="587203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2F2F2F"/>
                </a:solidFill>
              </a:rPr>
              <a:t>GPU</a:t>
            </a:r>
          </a:p>
          <a:p>
            <a:pPr algn="ctr"/>
            <a:r>
              <a:rPr lang="en-US" sz="1350" dirty="0">
                <a:solidFill>
                  <a:srgbClr val="2F2F2F"/>
                </a:solidFill>
              </a:rPr>
              <a:t>(P2 &amp; P3)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46368" y="3959801"/>
            <a:ext cx="1088453" cy="587203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2F2F2F"/>
                </a:solidFill>
              </a:rPr>
              <a:t>Mobile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52895" y="3942996"/>
            <a:ext cx="1123016" cy="587203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2F2F2F"/>
                </a:solidFill>
              </a:rPr>
              <a:t>CPU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25884" y="3942996"/>
            <a:ext cx="1220939" cy="587203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2F2F2F"/>
                </a:solidFill>
              </a:rPr>
              <a:t>IoT (Greengrass)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79903" y="2307865"/>
            <a:ext cx="1537066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2F2F2F"/>
                </a:solidFill>
              </a:rPr>
              <a:t>Amazon Machine Learning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032401" y="2307865"/>
            <a:ext cx="1575651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2F2F2F"/>
                </a:solidFill>
              </a:rPr>
              <a:t>Mechanical Turk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6749" y="2307865"/>
            <a:ext cx="1265288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2F2F2F"/>
                </a:solidFill>
              </a:rPr>
              <a:t>Spark &amp; EMR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879901" y="968238"/>
            <a:ext cx="1714500" cy="882667"/>
          </a:xfrm>
          <a:prstGeom prst="rect">
            <a:avLst/>
          </a:prstGeom>
          <a:noFill/>
          <a:ln w="19050">
            <a:solidFill>
              <a:srgbClr val="00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solidFill>
                  <a:srgbClr val="2F2F2F"/>
                </a:solidFill>
              </a:rPr>
              <a:t>Vision</a:t>
            </a:r>
            <a:r>
              <a:rPr lang="en-US" sz="1350" dirty="0">
                <a:solidFill>
                  <a:srgbClr val="2F2F2F"/>
                </a:solidFill>
              </a:rPr>
              <a:t>: </a:t>
            </a:r>
          </a:p>
          <a:p>
            <a:r>
              <a:rPr lang="en-US" sz="1350" dirty="0" err="1">
                <a:solidFill>
                  <a:schemeClr val="tx1"/>
                </a:solidFill>
              </a:rPr>
              <a:t>Rekognition</a:t>
            </a:r>
            <a:endParaRPr lang="en-US" sz="1350" dirty="0">
              <a:solidFill>
                <a:schemeClr val="tx1"/>
              </a:solidFill>
            </a:endParaRPr>
          </a:p>
          <a:p>
            <a:r>
              <a:rPr lang="en-US" sz="1350" dirty="0" err="1">
                <a:solidFill>
                  <a:schemeClr val="tx1"/>
                </a:solidFill>
              </a:rPr>
              <a:t>Rekognition</a:t>
            </a:r>
            <a:r>
              <a:rPr lang="en-US" sz="1350" dirty="0">
                <a:solidFill>
                  <a:schemeClr val="tx1"/>
                </a:solidFill>
              </a:rPr>
              <a:t> Video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07411" y="968238"/>
            <a:ext cx="1714500" cy="882667"/>
          </a:xfrm>
          <a:prstGeom prst="rect">
            <a:avLst/>
          </a:prstGeom>
          <a:noFill/>
          <a:ln w="19050">
            <a:solidFill>
              <a:srgbClr val="00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solidFill>
                  <a:srgbClr val="2F2F2F"/>
                </a:solidFill>
              </a:rPr>
              <a:t>Speech</a:t>
            </a:r>
            <a:r>
              <a:rPr lang="en-US" sz="1350" dirty="0">
                <a:solidFill>
                  <a:srgbClr val="2F2F2F"/>
                </a:solidFill>
              </a:rPr>
              <a:t>: </a:t>
            </a:r>
          </a:p>
          <a:p>
            <a:r>
              <a:rPr lang="en-US" sz="1350" dirty="0">
                <a:solidFill>
                  <a:srgbClr val="2F2F2F"/>
                </a:solidFill>
              </a:rPr>
              <a:t>Polly</a:t>
            </a:r>
          </a:p>
          <a:p>
            <a:r>
              <a:rPr lang="en-US" sz="1350" dirty="0">
                <a:solidFill>
                  <a:schemeClr val="tx1"/>
                </a:solidFill>
              </a:rPr>
              <a:t>Transcribe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34921" y="968238"/>
            <a:ext cx="1714500" cy="882667"/>
          </a:xfrm>
          <a:prstGeom prst="rect">
            <a:avLst/>
          </a:prstGeom>
          <a:noFill/>
          <a:ln w="19050">
            <a:solidFill>
              <a:srgbClr val="00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solidFill>
                  <a:srgbClr val="2F2F2F"/>
                </a:solidFill>
              </a:rPr>
              <a:t>Language</a:t>
            </a:r>
            <a:r>
              <a:rPr lang="en-US" sz="1350" dirty="0">
                <a:solidFill>
                  <a:srgbClr val="2F2F2F"/>
                </a:solidFill>
              </a:rPr>
              <a:t>: </a:t>
            </a:r>
          </a:p>
          <a:p>
            <a:r>
              <a:rPr lang="en-US" sz="1350" dirty="0">
                <a:solidFill>
                  <a:srgbClr val="2F2F2F"/>
                </a:solidFill>
              </a:rPr>
              <a:t>Lex</a:t>
            </a:r>
          </a:p>
          <a:p>
            <a:r>
              <a:rPr lang="en-US" sz="1350" dirty="0">
                <a:solidFill>
                  <a:schemeClr val="tx1"/>
                </a:solidFill>
              </a:rPr>
              <a:t>Translate</a:t>
            </a:r>
          </a:p>
          <a:p>
            <a:r>
              <a:rPr lang="en-US" sz="1350" dirty="0">
                <a:solidFill>
                  <a:schemeClr val="tx1"/>
                </a:solidFill>
              </a:rPr>
              <a:t>Comprehend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84680" y="3341630"/>
            <a:ext cx="773951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rgbClr val="2F2F2F"/>
                </a:solidFill>
              </a:rPr>
              <a:t>Gluon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28650" y="374687"/>
            <a:ext cx="7886700" cy="480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algn="ctr"/>
            <a:endParaRPr lang="en-US" sz="2400" b="0" spc="300" dirty="0">
              <a:solidFill>
                <a:srgbClr val="2F2F2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44274" y="2302309"/>
            <a:ext cx="1575651" cy="411480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rgbClr val="2F2F2F"/>
                </a:solidFill>
              </a:rPr>
              <a:t>SageMaker</a:t>
            </a:r>
            <a:endParaRPr lang="en-US" sz="1350" dirty="0">
              <a:solidFill>
                <a:srgbClr val="2F2F2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202978" y="3951018"/>
            <a:ext cx="1208171" cy="587203"/>
          </a:xfrm>
          <a:prstGeom prst="rect">
            <a:avLst/>
          </a:prstGeom>
          <a:noFill/>
          <a:ln w="19050">
            <a:solidFill>
              <a:srgbClr val="3F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rgbClr val="2F2F2F"/>
                </a:solidFill>
              </a:rPr>
              <a:t>DeepLens</a:t>
            </a:r>
            <a:endParaRPr lang="en-US" sz="1350" dirty="0">
              <a:solidFill>
                <a:srgbClr val="2F2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836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GPU?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49" y="1038045"/>
            <a:ext cx="5082784" cy="34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93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753090"/>
            <a:ext cx="7095378" cy="3934143"/>
          </a:xfrm>
        </p:spPr>
        <p:txBody>
          <a:bodyPr/>
          <a:lstStyle/>
          <a:p>
            <a:pPr marL="342900" lvl="1" indent="-342900">
              <a:lnSpc>
                <a:spcPct val="120000"/>
              </a:lnSpc>
            </a:pPr>
            <a:r>
              <a:rPr lang="en-US" sz="2600" b="1" dirty="0"/>
              <a:t>G3:</a:t>
            </a:r>
            <a:r>
              <a:rPr lang="en-US" sz="2600" dirty="0"/>
              <a:t> graphical applications</a:t>
            </a:r>
          </a:p>
          <a:p>
            <a:pPr marL="342900" lvl="1" indent="-342900">
              <a:lnSpc>
                <a:spcPct val="120000"/>
              </a:lnSpc>
            </a:pPr>
            <a:r>
              <a:rPr lang="en-US" sz="2600" b="1"/>
              <a:t>P2 &amp; P3: </a:t>
            </a:r>
            <a:r>
              <a:rPr lang="en-US" sz="2600" dirty="0"/>
              <a:t>high computational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05343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Instances P2 &amp; P3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12322"/>
              </p:ext>
            </p:extLst>
          </p:nvPr>
        </p:nvGraphicFramePr>
        <p:xfrm>
          <a:off x="336790" y="669118"/>
          <a:ext cx="6176306" cy="3942047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229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90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Name</a:t>
                      </a: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GPUs</a:t>
                      </a: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vCPUs</a:t>
                      </a: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RAM (GiB) </a:t>
                      </a: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Network</a:t>
                      </a:r>
                      <a:br>
                        <a:rPr lang="en-US" sz="1500" dirty="0">
                          <a:effectLst/>
                        </a:rPr>
                      </a:br>
                      <a:r>
                        <a:rPr lang="en-US" sz="1500" dirty="0">
                          <a:effectLst/>
                        </a:rPr>
                        <a:t>Bandwidth</a:t>
                      </a:r>
                    </a:p>
                  </a:txBody>
                  <a:tcPr marL="48803" marR="48803" marT="48803" marB="488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72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</a:rPr>
                        <a:t>p2.xlarge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4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61</a:t>
                      </a:r>
                      <a:endParaRPr lang="en-US" sz="1500" b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High</a:t>
                      </a:r>
                      <a:endParaRPr lang="en-US" sz="1500" b="0">
                        <a:effectLst/>
                      </a:endParaRPr>
                    </a:p>
                  </a:txBody>
                  <a:tcPr marL="48803" marR="48803" marT="48803" marB="488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672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</a:rPr>
                        <a:t>p2.8xlarge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32</a:t>
                      </a:r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488</a:t>
                      </a:r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10 Gbps</a:t>
                      </a:r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97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</a:rPr>
                        <a:t>p2.16xlarge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16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64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732</a:t>
                      </a:r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25 Gbps</a:t>
                      </a:r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697"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>
                          <a:effectLst/>
                        </a:rPr>
                        <a:t>p3.2xlarge</a:t>
                      </a:r>
                      <a:endParaRPr lang="en-US" sz="1500" b="0" i="0" kern="1200" dirty="0">
                        <a:solidFill>
                          <a:schemeClr val="tx1"/>
                        </a:solidFill>
                        <a:effectLst/>
                        <a:latin typeface="HelveticaNeueBold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61</a:t>
                      </a:r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10</a:t>
                      </a:r>
                      <a:r>
                        <a:rPr lang="is-IS" sz="1500" baseline="0" dirty="0">
                          <a:effectLst/>
                        </a:rPr>
                        <a:t> Gbps</a:t>
                      </a:r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697"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>
                          <a:effectLst/>
                        </a:rPr>
                        <a:t>p3.8xlarge</a:t>
                      </a:r>
                      <a:endParaRPr lang="en-US" sz="1500" b="0" i="0" kern="1200" dirty="0">
                        <a:solidFill>
                          <a:schemeClr val="tx1"/>
                        </a:solidFill>
                        <a:effectLst/>
                        <a:latin typeface="HelveticaNeueBold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4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32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244</a:t>
                      </a:r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500" dirty="0">
                          <a:effectLst/>
                        </a:rPr>
                        <a:t>10 Gbps</a:t>
                      </a:r>
                    </a:p>
                  </a:txBody>
                  <a:tcPr marL="48803" marR="48803" marT="48803" marB="4880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697"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>
                          <a:effectLst/>
                        </a:rPr>
                        <a:t>p3.16xlarge</a:t>
                      </a:r>
                      <a:endParaRPr lang="en-US" sz="1500" b="0" i="0" kern="1200" dirty="0">
                        <a:solidFill>
                          <a:schemeClr val="tx1"/>
                        </a:solidFill>
                        <a:effectLst/>
                        <a:latin typeface="HelveticaNeueBold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64</a:t>
                      </a:r>
                      <a:endParaRPr lang="en-U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</a:rPr>
                        <a:t>488</a:t>
                      </a:r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500" dirty="0">
                          <a:effectLst/>
                        </a:rPr>
                        <a:t>25 Gbps</a:t>
                      </a:r>
                    </a:p>
                    <a:p>
                      <a:pPr algn="ctr"/>
                      <a:endParaRPr lang="is-IS" sz="1500" b="0" dirty="0">
                        <a:effectLst/>
                      </a:endParaRPr>
                    </a:p>
                  </a:txBody>
                  <a:tcPr marL="48803" marR="48803" marT="48803" marB="488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96887" y="580406"/>
            <a:ext cx="2511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P2</a:t>
            </a:r>
            <a:endParaRPr lang="en-US" dirty="0"/>
          </a:p>
          <a:p>
            <a:r>
              <a:rPr lang="en-US" dirty="0" err="1"/>
              <a:t>Nvidia</a:t>
            </a:r>
            <a:r>
              <a:rPr lang="en-US" dirty="0"/>
              <a:t> Tesla K80</a:t>
            </a:r>
          </a:p>
          <a:p>
            <a:r>
              <a:rPr lang="en-US" dirty="0"/>
              <a:t>Peering by </a:t>
            </a:r>
            <a:r>
              <a:rPr lang="en-US" i="1" dirty="0" err="1"/>
              <a:t>GPUDirect</a:t>
            </a:r>
            <a:endParaRPr lang="en-US" i="1" dirty="0"/>
          </a:p>
          <a:p>
            <a:r>
              <a:rPr lang="en-US" dirty="0"/>
              <a:t>70 </a:t>
            </a:r>
            <a:r>
              <a:rPr lang="en-US" dirty="0" err="1"/>
              <a:t>TeraFlops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87010" y="3182569"/>
            <a:ext cx="20954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  <a:p>
            <a:r>
              <a:rPr lang="en-US" dirty="0" err="1"/>
              <a:t>Nvidia</a:t>
            </a:r>
            <a:r>
              <a:rPr lang="en-US" dirty="0"/>
              <a:t> Tesla V100</a:t>
            </a:r>
          </a:p>
          <a:p>
            <a:r>
              <a:rPr lang="en-US" dirty="0"/>
              <a:t>Peering by </a:t>
            </a:r>
            <a:r>
              <a:rPr lang="en-US" i="1" dirty="0" err="1"/>
              <a:t>NVLink</a:t>
            </a:r>
            <a:endParaRPr lang="en-US" i="1" dirty="0"/>
          </a:p>
          <a:p>
            <a:r>
              <a:rPr lang="en-US" dirty="0"/>
              <a:t>1 </a:t>
            </a:r>
            <a:r>
              <a:rPr lang="en-US" dirty="0" err="1"/>
              <a:t>PetaFlops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14x</a:t>
            </a:r>
            <a:r>
              <a:rPr lang="en-US" dirty="0"/>
              <a:t> better than P2</a:t>
            </a:r>
          </a:p>
        </p:txBody>
      </p:sp>
    </p:spTree>
    <p:extLst>
      <p:ext uri="{BB962C8B-B14F-4D97-AF65-F5344CB8AC3E}">
        <p14:creationId xmlns:p14="http://schemas.microsoft.com/office/powerpoint/2010/main" val="4601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</a:t>
            </a:r>
            <a:r>
              <a:rPr lang="en-US" dirty="0" err="1">
                <a:solidFill>
                  <a:srgbClr val="474746"/>
                </a:solidFill>
              </a:rPr>
              <a:t>Rekognition</a:t>
            </a:r>
            <a:r>
              <a:rPr lang="en-US" dirty="0">
                <a:solidFill>
                  <a:srgbClr val="474746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Rekognition</a:t>
            </a:r>
            <a:r>
              <a:rPr lang="en-US" dirty="0">
                <a:solidFill>
                  <a:schemeClr val="tx1"/>
                </a:solidFill>
              </a:rPr>
              <a:t> Video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97434" y="800195"/>
            <a:ext cx="5064486" cy="2979725"/>
          </a:xfrm>
        </p:spPr>
        <p:txBody>
          <a:bodyPr>
            <a:noAutofit/>
          </a:bodyPr>
          <a:lstStyle/>
          <a:p>
            <a:r>
              <a:rPr lang="en-US" dirty="0"/>
              <a:t>Image recognition based on Deep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Object and scene detection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Image moderation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Facial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Celebrity recognition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Face comparison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Text in image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Video Analysis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14" descr="mazon Rek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11" y="1221225"/>
            <a:ext cx="2866445" cy="287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315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Polly</a:t>
            </a:r>
            <a:endParaRPr lang="en-US" dirty="0"/>
          </a:p>
        </p:txBody>
      </p:sp>
      <p:pic>
        <p:nvPicPr>
          <p:cNvPr id="5" name="Picture 12" descr="mazon Pol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8" y="1264676"/>
            <a:ext cx="2848747" cy="28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77644" y="1579227"/>
            <a:ext cx="5064486" cy="2219643"/>
          </a:xfrm>
        </p:spPr>
        <p:txBody>
          <a:bodyPr>
            <a:noAutofit/>
          </a:bodyPr>
          <a:lstStyle/>
          <a:p>
            <a:r>
              <a:rPr lang="en-US" sz="2000" dirty="0"/>
              <a:t>Converts text to speech</a:t>
            </a:r>
          </a:p>
          <a:p>
            <a:endParaRPr lang="en-US" sz="2000" dirty="0"/>
          </a:p>
          <a:p>
            <a:r>
              <a:rPr lang="en-US" sz="2000" dirty="0"/>
              <a:t>Offers 47 voices in 25 languages</a:t>
            </a:r>
          </a:p>
          <a:p>
            <a:endParaRPr lang="en-US" sz="2000" dirty="0"/>
          </a:p>
          <a:p>
            <a:r>
              <a:rPr lang="en-US" sz="2000" dirty="0"/>
              <a:t>Low latency for developing </a:t>
            </a:r>
            <a:r>
              <a:rPr lang="en-US" sz="2000" b="1" i="1" dirty="0"/>
              <a:t>real time </a:t>
            </a:r>
            <a:r>
              <a:rPr lang="en-US" sz="2000" dirty="0"/>
              <a:t>applications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Latest features: </a:t>
            </a:r>
            <a:r>
              <a:rPr lang="en-US" sz="2000" b="1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Timbre, Breath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2345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Lex</a:t>
            </a:r>
            <a:endParaRPr lang="en-US" dirty="0"/>
          </a:p>
        </p:txBody>
      </p:sp>
      <p:pic>
        <p:nvPicPr>
          <p:cNvPr id="6" name="Picture 16" descr="mazon L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9" y="1010261"/>
            <a:ext cx="3076567" cy="308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77644" y="1920953"/>
            <a:ext cx="5064486" cy="1267490"/>
          </a:xfrm>
        </p:spPr>
        <p:txBody>
          <a:bodyPr>
            <a:noAutofit/>
          </a:bodyPr>
          <a:lstStyle/>
          <a:p>
            <a:r>
              <a:rPr lang="en-US" dirty="0"/>
              <a:t>Build conversational interfaces using voice and text</a:t>
            </a:r>
          </a:p>
        </p:txBody>
      </p:sp>
    </p:spTree>
    <p:extLst>
      <p:ext uri="{BB962C8B-B14F-4D97-AF65-F5344CB8AC3E}">
        <p14:creationId xmlns:p14="http://schemas.microsoft.com/office/powerpoint/2010/main" val="16157815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Transcribe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6789" y="1231139"/>
            <a:ext cx="8205304" cy="1672479"/>
          </a:xfrm>
        </p:spPr>
        <p:txBody>
          <a:bodyPr>
            <a:noAutofit/>
          </a:bodyPr>
          <a:lstStyle/>
          <a:p>
            <a:r>
              <a:rPr lang="en-US" dirty="0"/>
              <a:t>An automatic speech recognition (ASR) service that makes it easy for developers to add </a:t>
            </a:r>
            <a:r>
              <a:rPr lang="en-US" b="1" i="1" dirty="0">
                <a:solidFill>
                  <a:srgbClr val="FF0000"/>
                </a:solidFill>
              </a:rPr>
              <a:t>speech to text </a:t>
            </a:r>
            <a:r>
              <a:rPr lang="en-US" dirty="0"/>
              <a:t>capability to their applications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Supported languages: US English and Spanish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mr-IN" i="1" dirty="0"/>
              <a:t>…</a:t>
            </a:r>
            <a:r>
              <a:rPr lang="en-US" i="1" dirty="0"/>
              <a:t>more languages will come in as soon as possible after launch</a:t>
            </a:r>
            <a:r>
              <a:rPr lang="mr-IN" i="1" dirty="0"/>
              <a:t>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4207212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A9FE95-71BC-5C49-9788-71F2400D6D59}"/>
              </a:ext>
            </a:extLst>
          </p:cNvPr>
          <p:cNvSpPr/>
          <p:nvPr/>
        </p:nvSpPr>
        <p:spPr>
          <a:xfrm>
            <a:off x="1879600" y="162560"/>
            <a:ext cx="5557520" cy="47650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0" rtlCol="0" anchor="t"/>
          <a:lstStyle/>
          <a:p>
            <a:pPr algn="ctr"/>
            <a:r>
              <a:rPr lang="en-US" b="1" dirty="0"/>
              <a:t>ARTIFICIAL INTELLIGENCE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811429-9E3F-8A40-93E1-A5092C38E87C}"/>
              </a:ext>
            </a:extLst>
          </p:cNvPr>
          <p:cNvSpPr/>
          <p:nvPr/>
        </p:nvSpPr>
        <p:spPr>
          <a:xfrm>
            <a:off x="2005872" y="1284514"/>
            <a:ext cx="4277750" cy="32265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54232E-2D6F-D343-8DEB-5ECD35538A17}"/>
              </a:ext>
            </a:extLst>
          </p:cNvPr>
          <p:cNvSpPr/>
          <p:nvPr/>
        </p:nvSpPr>
        <p:spPr>
          <a:xfrm>
            <a:off x="2133596" y="2209800"/>
            <a:ext cx="3189550" cy="20167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572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Translate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6789" y="990507"/>
            <a:ext cx="8205304" cy="1672479"/>
          </a:xfrm>
        </p:spPr>
        <p:txBody>
          <a:bodyPr>
            <a:noAutofit/>
          </a:bodyPr>
          <a:lstStyle/>
          <a:p>
            <a:r>
              <a:rPr lang="en-US" dirty="0"/>
              <a:t>Amazon Translate is a Neural Machine Translation (MT) service for </a:t>
            </a:r>
            <a:r>
              <a:rPr lang="en-US" b="1" dirty="0">
                <a:solidFill>
                  <a:srgbClr val="FF0000"/>
                </a:solidFill>
              </a:rPr>
              <a:t>translating text </a:t>
            </a:r>
            <a:r>
              <a:rPr lang="en-US" b="1" dirty="0">
                <a:solidFill>
                  <a:srgbClr val="2F2F2F"/>
                </a:solidFill>
              </a:rPr>
              <a:t>(</a:t>
            </a:r>
            <a:r>
              <a:rPr lang="en-US" b="1" u="sng" dirty="0">
                <a:solidFill>
                  <a:srgbClr val="2F2F2F"/>
                </a:solidFill>
                <a:sym typeface="Wingdings"/>
              </a:rPr>
              <a:t>to</a:t>
            </a:r>
            <a:r>
              <a:rPr lang="en-US" dirty="0">
                <a:solidFill>
                  <a:srgbClr val="2F2F2F"/>
                </a:solidFill>
                <a:sym typeface="Wingdings"/>
              </a:rPr>
              <a:t> and </a:t>
            </a:r>
            <a:r>
              <a:rPr lang="en-US" b="1" u="sng" dirty="0">
                <a:solidFill>
                  <a:srgbClr val="2F2F2F"/>
                </a:solidFill>
              </a:rPr>
              <a:t>from</a:t>
            </a:r>
            <a:r>
              <a:rPr lang="en-US" dirty="0">
                <a:solidFill>
                  <a:srgbClr val="2F2F2F"/>
                </a:solidFill>
              </a:rPr>
              <a:t> English</a:t>
            </a:r>
            <a:r>
              <a:rPr lang="en-US" b="1" dirty="0">
                <a:solidFill>
                  <a:srgbClr val="2F2F2F"/>
                </a:solidFill>
              </a:rPr>
              <a:t>).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Powered by deep learning.</a:t>
            </a:r>
          </a:p>
          <a:p>
            <a:pPr marL="342900" indent="-342900">
              <a:buFont typeface="Wingdings" charset="2"/>
              <a:buChar char="à"/>
            </a:pPr>
            <a:endParaRPr lang="en-US" dirty="0"/>
          </a:p>
          <a:p>
            <a:r>
              <a:rPr lang="en-US" sz="2000" smtClean="0"/>
              <a:t>Supported languages: Arabic</a:t>
            </a:r>
            <a:r>
              <a:rPr lang="en-US" sz="2000"/>
              <a:t>, Chinese (Simplified), Chinese (Traditional), Czech, French, German, Italian, Japanese, Portuguese, Russian, Spanish, and </a:t>
            </a:r>
            <a:r>
              <a:rPr lang="en-US" sz="2000" smtClean="0"/>
              <a:t>Turkish.</a:t>
            </a:r>
          </a:p>
          <a:p>
            <a:endParaRPr lang="en-US" sz="2000" smtClean="0"/>
          </a:p>
          <a:p>
            <a:r>
              <a:rPr lang="en-US" sz="2000" smtClean="0"/>
              <a:t>Six </a:t>
            </a:r>
            <a:r>
              <a:rPr lang="en-US" sz="2000"/>
              <a:t>additional languages will be supported in the coming months: Danish, Dutch, Finnish, Hebrew, Polish, and Swedish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018185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Comprehend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6789" y="1295305"/>
            <a:ext cx="8205304" cy="1672479"/>
          </a:xfrm>
        </p:spPr>
        <p:txBody>
          <a:bodyPr>
            <a:noAutofit/>
          </a:bodyPr>
          <a:lstStyle/>
          <a:p>
            <a:r>
              <a:rPr lang="en-US" dirty="0"/>
              <a:t>Amazon Comprehend is a natural language processing (NLP) service that uses machine learning to </a:t>
            </a:r>
            <a:r>
              <a:rPr lang="en-US" b="1" dirty="0">
                <a:solidFill>
                  <a:srgbClr val="FF0000"/>
                </a:solidFill>
              </a:rPr>
              <a:t>find meaning and insights in text</a:t>
            </a:r>
            <a:r>
              <a:rPr lang="en-US" dirty="0"/>
              <a:t>.</a:t>
            </a:r>
          </a:p>
          <a:p>
            <a:endParaRPr lang="en-US" dirty="0"/>
          </a:p>
          <a:p>
            <a:pPr marL="342900" indent="-342900">
              <a:buFont typeface="Wingdings" charset="2"/>
              <a:buChar char="à"/>
            </a:pPr>
            <a:r>
              <a:rPr lang="en-US" dirty="0"/>
              <a:t>Supported languages: US English and Spanish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54182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Comprehend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6789" y="990507"/>
            <a:ext cx="8205304" cy="1672479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Identify the </a:t>
            </a:r>
            <a:r>
              <a:rPr lang="en-US" b="1" dirty="0"/>
              <a:t>language</a:t>
            </a:r>
            <a:r>
              <a:rPr lang="en-US" dirty="0"/>
              <a:t> of the text;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Extract </a:t>
            </a:r>
            <a:r>
              <a:rPr lang="en-US" b="1" dirty="0"/>
              <a:t>entities:</a:t>
            </a:r>
            <a:endParaRPr lang="en-US" dirty="0"/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Data, Location, Organization or Person;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Extract</a:t>
            </a:r>
            <a:r>
              <a:rPr lang="en-US" b="1" dirty="0"/>
              <a:t> key phrases:</a:t>
            </a:r>
            <a:endParaRPr lang="en-US" dirty="0"/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Places, People, Brands or Events;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Understand </a:t>
            </a:r>
            <a:r>
              <a:rPr lang="en-US" b="1" dirty="0"/>
              <a:t>sentiment</a:t>
            </a:r>
            <a:r>
              <a:rPr lang="en-US" dirty="0"/>
              <a:t> about products or services: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Positive, Negative, Neutral, or Mixed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Identify</a:t>
            </a:r>
            <a:r>
              <a:rPr lang="en-US" dirty="0"/>
              <a:t> the </a:t>
            </a:r>
            <a:r>
              <a:rPr lang="en-US" b="1" dirty="0"/>
              <a:t>main topics </a:t>
            </a:r>
            <a:r>
              <a:rPr lang="en-US" dirty="0"/>
              <a:t>from a library of documents;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Clustering documents</a:t>
            </a:r>
          </a:p>
        </p:txBody>
      </p:sp>
    </p:spTree>
    <p:extLst>
      <p:ext uri="{BB962C8B-B14F-4D97-AF65-F5344CB8AC3E}">
        <p14:creationId xmlns:p14="http://schemas.microsoft.com/office/powerpoint/2010/main" val="1136665953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96" y="663089"/>
            <a:ext cx="2772872" cy="3325145"/>
          </a:xfrm>
          <a:prstGeom prst="rect">
            <a:avLst/>
          </a:prstGeom>
          <a:ln>
            <a:solidFill>
              <a:srgbClr val="3FB9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24" y="228565"/>
            <a:ext cx="2918124" cy="2137973"/>
          </a:xfrm>
          <a:prstGeom prst="rect">
            <a:avLst/>
          </a:prstGeom>
          <a:ln>
            <a:solidFill>
              <a:srgbClr val="3FB9FF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Comprehend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4068" y="1934339"/>
            <a:ext cx="2684885" cy="2686998"/>
          </a:xfrm>
          <a:prstGeom prst="rect">
            <a:avLst/>
          </a:prstGeom>
          <a:ln>
            <a:solidFill>
              <a:srgbClr val="3FB9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40" y="3576032"/>
            <a:ext cx="2871537" cy="1503300"/>
          </a:xfrm>
          <a:prstGeom prst="rect">
            <a:avLst/>
          </a:prstGeom>
          <a:ln>
            <a:solidFill>
              <a:srgbClr val="3FB9FF"/>
            </a:solidFill>
          </a:ln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2" y="1068512"/>
            <a:ext cx="3285548" cy="3552825"/>
          </a:xfrm>
          <a:ln>
            <a:solidFill>
              <a:srgbClr val="3FB9FF"/>
            </a:solidFill>
          </a:ln>
        </p:spPr>
      </p:pic>
    </p:spTree>
    <p:extLst>
      <p:ext uri="{BB962C8B-B14F-4D97-AF65-F5344CB8AC3E}">
        <p14:creationId xmlns:p14="http://schemas.microsoft.com/office/powerpoint/2010/main" val="2021404056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Demo-time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76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Putting all together #1 </a:t>
            </a:r>
            <a:r>
              <a:rPr lang="mr-IN" dirty="0">
                <a:solidFill>
                  <a:srgbClr val="474746"/>
                </a:solidFill>
              </a:rPr>
              <a:t>–</a:t>
            </a:r>
            <a:r>
              <a:rPr lang="en-US" dirty="0">
                <a:solidFill>
                  <a:srgbClr val="474746"/>
                </a:solidFill>
              </a:rPr>
              <a:t> Creating subtitles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4601" y="1430601"/>
            <a:ext cx="1684421" cy="646331"/>
          </a:xfrm>
          <a:prstGeom prst="rect">
            <a:avLst/>
          </a:prstGeom>
          <a:noFill/>
          <a:ln>
            <a:solidFill>
              <a:srgbClr val="3FB9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Amazon Kinesis Video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71979" y="1446643"/>
            <a:ext cx="1684421" cy="646331"/>
          </a:xfrm>
          <a:prstGeom prst="rect">
            <a:avLst/>
          </a:prstGeom>
          <a:noFill/>
          <a:ln>
            <a:solidFill>
              <a:srgbClr val="3FB9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Amazon</a:t>
            </a:r>
          </a:p>
          <a:p>
            <a:r>
              <a:rPr lang="en-US" dirty="0"/>
              <a:t>Transcribe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505" y="3566285"/>
            <a:ext cx="521367" cy="6256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64600" y="3529276"/>
            <a:ext cx="1684421" cy="646331"/>
          </a:xfrm>
          <a:prstGeom prst="rect">
            <a:avLst/>
          </a:prstGeom>
          <a:noFill/>
          <a:ln>
            <a:solidFill>
              <a:srgbClr val="3FB9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Amazon</a:t>
            </a:r>
          </a:p>
          <a:p>
            <a:r>
              <a:rPr lang="en-US" dirty="0"/>
              <a:t>Translate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23" y="3549967"/>
            <a:ext cx="521367" cy="6256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060" y="1895536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Movie Streaming</a:t>
            </a:r>
          </a:p>
          <a:p>
            <a:r>
              <a:rPr lang="en-US" dirty="0"/>
              <a:t>(language English)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438400" y="1582716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5255700" y="1582716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6609388" y="2713323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52344" y="417560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Subtitles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84052" y="4191925"/>
            <a:ext cx="17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from audio</a:t>
            </a:r>
          </a:p>
        </p:txBody>
      </p:sp>
      <p:sp>
        <p:nvSpPr>
          <p:cNvPr id="30" name="Right Arrow 29"/>
          <p:cNvSpPr/>
          <p:nvPr/>
        </p:nvSpPr>
        <p:spPr>
          <a:xfrm rot="10800000">
            <a:off x="5255700" y="3706377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10800000">
            <a:off x="2438400" y="3696031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1280718" y="2867551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34156" y="283929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75" y="1188400"/>
            <a:ext cx="731520" cy="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9177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807211" cy="5451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74746"/>
                </a:solidFill>
              </a:rPr>
              <a:t>Putting all together #2 - </a:t>
            </a:r>
            <a:r>
              <a:rPr lang="en-US" dirty="0"/>
              <a:t>Cognitive Discovery Application</a:t>
            </a:r>
            <a:br>
              <a:rPr lang="en-US" dirty="0"/>
            </a:b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46444" y="1203410"/>
            <a:ext cx="1684421" cy="646331"/>
          </a:xfrm>
          <a:prstGeom prst="rect">
            <a:avLst/>
          </a:prstGeom>
          <a:noFill/>
          <a:ln>
            <a:solidFill>
              <a:srgbClr val="3FB9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Amazon</a:t>
            </a:r>
          </a:p>
          <a:p>
            <a:r>
              <a:rPr lang="en-US" dirty="0"/>
              <a:t>Translate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96" y="1136809"/>
            <a:ext cx="521367" cy="6256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60807" y="3451300"/>
            <a:ext cx="1684421" cy="646331"/>
          </a:xfrm>
          <a:prstGeom prst="rect">
            <a:avLst/>
          </a:prstGeom>
          <a:noFill/>
          <a:ln>
            <a:solidFill>
              <a:srgbClr val="3FB9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Amazon</a:t>
            </a:r>
          </a:p>
          <a:p>
            <a:r>
              <a:rPr lang="en-US" dirty="0"/>
              <a:t>Comprehend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5963524" y="1370165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5400000">
            <a:off x="6972779" y="2718217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33155" y="1785283"/>
            <a:ext cx="1300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Text library</a:t>
            </a:r>
          </a:p>
          <a:p>
            <a:pPr algn="ctr"/>
            <a:r>
              <a:rPr lang="en-US" dirty="0"/>
              <a:t>(English)</a:t>
            </a:r>
          </a:p>
        </p:txBody>
      </p:sp>
      <p:sp>
        <p:nvSpPr>
          <p:cNvPr id="25" name="Right Arrow 24"/>
          <p:cNvSpPr/>
          <p:nvPr/>
        </p:nvSpPr>
        <p:spPr>
          <a:xfrm rot="10800000">
            <a:off x="5640889" y="3618055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19" y="3292080"/>
            <a:ext cx="543291" cy="651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9298" y="405475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Index &amp; Search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" y="858816"/>
            <a:ext cx="630620" cy="7315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92" y="976009"/>
            <a:ext cx="630620" cy="7315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89" y="1136030"/>
            <a:ext cx="630620" cy="73151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65723" y="192349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</a:t>
            </a:r>
          </a:p>
          <a:p>
            <a:r>
              <a:rPr lang="en-US" dirty="0"/>
              <a:t>(</a:t>
            </a:r>
            <a:r>
              <a:rPr lang="en-US" dirty="0" err="1"/>
              <a:t>portuguese</a:t>
            </a:r>
            <a:r>
              <a:rPr lang="en-US" dirty="0"/>
              <a:t>)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2375708" y="1388539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esultado de imagem para kiba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7" y="2785794"/>
            <a:ext cx="2593539" cy="188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ight Arrow 41"/>
          <p:cNvSpPr/>
          <p:nvPr/>
        </p:nvSpPr>
        <p:spPr>
          <a:xfrm rot="10800000">
            <a:off x="3340463" y="3570481"/>
            <a:ext cx="609600" cy="31282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977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>
                <a:solidFill>
                  <a:srgbClr val="474746"/>
                </a:solidFill>
              </a:rPr>
              <a:t>Amazon </a:t>
            </a:r>
            <a:r>
              <a:rPr lang="en-US" smtClean="0">
                <a:solidFill>
                  <a:srgbClr val="474746"/>
                </a:solidFill>
              </a:rPr>
              <a:t>DeepLens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6789" y="990507"/>
            <a:ext cx="8205304" cy="1672479"/>
          </a:xfrm>
        </p:spPr>
        <p:txBody>
          <a:bodyPr>
            <a:noAutofit/>
          </a:bodyPr>
          <a:lstStyle/>
          <a:p>
            <a:r>
              <a:rPr lang="en-US" dirty="0"/>
              <a:t>AWS </a:t>
            </a:r>
            <a:r>
              <a:rPr lang="en-US" dirty="0" err="1"/>
              <a:t>DeepLens</a:t>
            </a:r>
            <a:r>
              <a:rPr lang="en-US" dirty="0"/>
              <a:t> is the world’s first </a:t>
            </a:r>
            <a:r>
              <a:rPr lang="en-US" b="1" dirty="0">
                <a:solidFill>
                  <a:srgbClr val="FF0000"/>
                </a:solidFill>
              </a:rPr>
              <a:t>deep-learning</a:t>
            </a:r>
            <a:r>
              <a:rPr lang="en-US" dirty="0"/>
              <a:t> enabled </a:t>
            </a:r>
            <a:r>
              <a:rPr lang="en-US" b="1" dirty="0">
                <a:solidFill>
                  <a:srgbClr val="FF0000"/>
                </a:solidFill>
              </a:rPr>
              <a:t>video camera </a:t>
            </a:r>
            <a:r>
              <a:rPr lang="en-US" dirty="0"/>
              <a:t>for </a:t>
            </a:r>
            <a:r>
              <a:rPr lang="en-US" b="1" dirty="0">
                <a:solidFill>
                  <a:srgbClr val="FF0000"/>
                </a:solidFill>
              </a:rPr>
              <a:t>developers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all skill levels to grow their machine learning skills through hands-on computer vision tutorials, example code, and pre-built models. </a:t>
            </a:r>
          </a:p>
          <a:p>
            <a:endParaRPr lang="en-US" dirty="0"/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Currently AWS </a:t>
            </a:r>
            <a:r>
              <a:rPr lang="en-US" dirty="0" err="1"/>
              <a:t>DeepLens</a:t>
            </a:r>
            <a:r>
              <a:rPr lang="en-US" dirty="0"/>
              <a:t> is only available in the US. </a:t>
            </a:r>
          </a:p>
        </p:txBody>
      </p:sp>
    </p:spTree>
    <p:extLst>
      <p:ext uri="{BB962C8B-B14F-4D97-AF65-F5344CB8AC3E}">
        <p14:creationId xmlns:p14="http://schemas.microsoft.com/office/powerpoint/2010/main" val="165905395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>
                <a:solidFill>
                  <a:srgbClr val="474746"/>
                </a:solidFill>
              </a:rPr>
              <a:t>Amazon </a:t>
            </a:r>
            <a:r>
              <a:rPr lang="en-US" smtClean="0">
                <a:solidFill>
                  <a:srgbClr val="474746"/>
                </a:solidFill>
              </a:rPr>
              <a:t>DeepLens</a:t>
            </a:r>
            <a:endParaRPr lang="en-US" dirty="0"/>
          </a:p>
        </p:txBody>
      </p:sp>
      <p:pic>
        <p:nvPicPr>
          <p:cNvPr id="4098" name="Picture 2" descr="mazon AWS DeepLens camera brings local deep learning to the sm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49" y="660128"/>
            <a:ext cx="2743201" cy="44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40968" y="298674"/>
            <a:ext cx="456365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4MP camera with MJPEG</a:t>
            </a:r>
          </a:p>
          <a:p>
            <a:r>
              <a:rPr lang="en-US" dirty="0"/>
              <a:t>H.264 encoding at 1080p resolution</a:t>
            </a:r>
          </a:p>
          <a:p>
            <a:endParaRPr lang="en-US" b="1" dirty="0"/>
          </a:p>
          <a:p>
            <a:r>
              <a:rPr lang="en-US" b="1" dirty="0"/>
              <a:t>CPU</a:t>
            </a:r>
            <a:r>
              <a:rPr lang="en-US" dirty="0"/>
              <a:t>: Intel Atom® Processor</a:t>
            </a:r>
          </a:p>
          <a:p>
            <a:r>
              <a:rPr lang="en-US" b="1" dirty="0"/>
              <a:t>GPU: </a:t>
            </a:r>
            <a:r>
              <a:rPr lang="en-US" dirty="0"/>
              <a:t>Gen9 graphics</a:t>
            </a:r>
          </a:p>
          <a:p>
            <a:r>
              <a:rPr lang="en-US" dirty="0"/>
              <a:t>106 GFLOPS performance</a:t>
            </a:r>
          </a:p>
          <a:p>
            <a:endParaRPr lang="en-US" dirty="0"/>
          </a:p>
          <a:p>
            <a:r>
              <a:rPr lang="en-US" dirty="0"/>
              <a:t>8GB RAM</a:t>
            </a:r>
          </a:p>
          <a:p>
            <a:r>
              <a:rPr lang="en-US" dirty="0"/>
              <a:t>16GB memory</a:t>
            </a:r>
          </a:p>
          <a:p>
            <a:r>
              <a:rPr lang="en-US" dirty="0"/>
              <a:t>Expandable storage via microSD card</a:t>
            </a:r>
          </a:p>
          <a:p>
            <a:endParaRPr lang="en-US" dirty="0"/>
          </a:p>
          <a:p>
            <a:r>
              <a:rPr lang="en-US" dirty="0"/>
              <a:t>Dual band Wi-Fi</a:t>
            </a:r>
          </a:p>
          <a:p>
            <a:r>
              <a:rPr lang="en-US" dirty="0"/>
              <a:t>2 USB ports</a:t>
            </a:r>
          </a:p>
          <a:p>
            <a:r>
              <a:rPr lang="en-US" dirty="0"/>
              <a:t>Micro HDMI</a:t>
            </a:r>
          </a:p>
          <a:p>
            <a:r>
              <a:rPr lang="en-US" dirty="0"/>
              <a:t>Audio out</a:t>
            </a:r>
          </a:p>
          <a:p>
            <a:endParaRPr lang="en-US" dirty="0"/>
          </a:p>
          <a:p>
            <a:r>
              <a:rPr lang="en-US" dirty="0"/>
              <a:t>Ubuntu OS 16.04 LTS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02" name="Picture 6" descr="a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6949" y="883262"/>
            <a:ext cx="2165683" cy="41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6266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>
                <a:solidFill>
                  <a:srgbClr val="474746"/>
                </a:solidFill>
              </a:rPr>
              <a:t>Amazon </a:t>
            </a:r>
            <a:r>
              <a:rPr lang="en-US" smtClean="0">
                <a:solidFill>
                  <a:srgbClr val="474746"/>
                </a:solidFill>
              </a:rPr>
              <a:t>DeepLens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78" y="3466075"/>
            <a:ext cx="7780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en-US" dirty="0" err="1">
                <a:sym typeface="Wingdings"/>
              </a:rPr>
              <a:t>Greengrass</a:t>
            </a:r>
            <a:r>
              <a:rPr lang="en-US" dirty="0">
                <a:sym typeface="Wingdings"/>
              </a:rPr>
              <a:t> ML Inference</a:t>
            </a:r>
          </a:p>
          <a:p>
            <a:pPr marL="285750" indent="-285750">
              <a:buFont typeface="Wingdings" charset="2"/>
              <a:buChar char="à"/>
            </a:pPr>
            <a:r>
              <a:rPr lang="en-US" dirty="0">
                <a:sym typeface="Wingdings"/>
              </a:rPr>
              <a:t>Publish a model trained with Amazon </a:t>
            </a:r>
            <a:r>
              <a:rPr lang="en-US" dirty="0" err="1">
                <a:sym typeface="Wingdings"/>
              </a:rPr>
              <a:t>SageMaker</a:t>
            </a:r>
            <a:endParaRPr lang="en-US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en-US" dirty="0">
                <a:sym typeface="Wingdings"/>
              </a:rPr>
              <a:t>Run it on a lambda, insider </a:t>
            </a:r>
            <a:r>
              <a:rPr lang="en-US" dirty="0" err="1">
                <a:sym typeface="Wingdings"/>
              </a:rPr>
              <a:t>greengrass</a:t>
            </a:r>
            <a:endParaRPr lang="en-US" dirty="0">
              <a:sym typeface="Wingdings"/>
            </a:endParaRPr>
          </a:p>
          <a:p>
            <a:pPr marL="742950" lvl="1" indent="-285750">
              <a:buFont typeface="Wingdings" charset="2"/>
              <a:buChar char="à"/>
            </a:pPr>
            <a:r>
              <a:rPr lang="en-US" dirty="0">
                <a:sym typeface="Wingdings"/>
              </a:rPr>
              <a:t>Supported runtimes: </a:t>
            </a:r>
            <a:r>
              <a:rPr lang="en-US" dirty="0"/>
              <a:t>Python 2.7, </a:t>
            </a:r>
            <a:r>
              <a:rPr lang="en-US" dirty="0" err="1"/>
              <a:t>Node.JS</a:t>
            </a:r>
            <a:r>
              <a:rPr lang="en-US" dirty="0"/>
              <a:t> 6.10, or Java 8)</a:t>
            </a:r>
            <a:endParaRPr lang="en-US" dirty="0">
              <a:sym typeface="Wingdings"/>
            </a:endParaRPr>
          </a:p>
        </p:txBody>
      </p:sp>
      <p:pic>
        <p:nvPicPr>
          <p:cNvPr id="5124" name="Picture 4" descr="mage: How AWS DeepLens 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7" y="753414"/>
            <a:ext cx="58102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ge: Sample AWS DeepLens text outpu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0827" y="2748901"/>
            <a:ext cx="2394362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4341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0591" y="1589084"/>
            <a:ext cx="8558081" cy="2531258"/>
          </a:xfrm>
        </p:spPr>
        <p:txBody>
          <a:bodyPr/>
          <a:lstStyle/>
          <a:p>
            <a:r>
              <a:rPr lang="en-US" smtClean="0"/>
              <a:t>“The </a:t>
            </a:r>
            <a:r>
              <a:rPr lang="en-US" dirty="0"/>
              <a:t>science and engineering of making </a:t>
            </a:r>
            <a:r>
              <a:rPr lang="en-US" dirty="0">
                <a:solidFill>
                  <a:srgbClr val="FF0000"/>
                </a:solidFill>
              </a:rPr>
              <a:t>intelligent machines</a:t>
            </a:r>
            <a:r>
              <a:rPr lang="en-US" dirty="0"/>
              <a:t>” </a:t>
            </a:r>
          </a:p>
          <a:p>
            <a:endParaRPr lang="en-US" dirty="0"/>
          </a:p>
          <a:p>
            <a:r>
              <a:rPr lang="en-US" dirty="0"/>
              <a:t>(John McCarthy - ~19</a:t>
            </a:r>
            <a:r>
              <a:rPr lang="mr-IN" dirty="0"/>
              <a:t>50s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60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</a:t>
            </a:r>
            <a:r>
              <a:rPr lang="en-US" dirty="0" err="1">
                <a:solidFill>
                  <a:srgbClr val="474746"/>
                </a:solidFill>
              </a:rPr>
              <a:t>SageMaker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6789" y="942381"/>
            <a:ext cx="8205304" cy="1672479"/>
          </a:xfrm>
        </p:spPr>
        <p:txBody>
          <a:bodyPr>
            <a:noAutofit/>
          </a:bodyPr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r>
              <a:rPr lang="en-US" dirty="0"/>
              <a:t> is a </a:t>
            </a:r>
            <a:r>
              <a:rPr lang="en-US" b="1">
                <a:solidFill>
                  <a:srgbClr val="FF0000"/>
                </a:solidFill>
              </a:rPr>
              <a:t>fully-managed </a:t>
            </a:r>
            <a:r>
              <a:rPr lang="en-US" b="1" smtClean="0">
                <a:solidFill>
                  <a:srgbClr val="FF0000"/>
                </a:solidFill>
              </a:rPr>
              <a:t>machine learning service</a:t>
            </a:r>
            <a:r>
              <a:rPr lang="en-US" smtClean="0"/>
              <a:t> </a:t>
            </a:r>
            <a:r>
              <a:rPr lang="en-US" dirty="0"/>
              <a:t>that enables </a:t>
            </a:r>
            <a:r>
              <a:rPr lang="en-US" b="1" dirty="0">
                <a:solidFill>
                  <a:srgbClr val="FF0000"/>
                </a:solidFill>
              </a:rPr>
              <a:t>data scientists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developers</a:t>
            </a:r>
            <a:r>
              <a:rPr lang="en-US" dirty="0"/>
              <a:t> to quickly and easily build, train, and deploy </a:t>
            </a:r>
            <a:r>
              <a:rPr lang="en-US" b="1" dirty="0">
                <a:solidFill>
                  <a:srgbClr val="FF0000"/>
                </a:solidFill>
              </a:rPr>
              <a:t>machine learning </a:t>
            </a:r>
            <a:r>
              <a:rPr lang="en-US" b="1">
                <a:solidFill>
                  <a:srgbClr val="FF0000"/>
                </a:solidFill>
              </a:rPr>
              <a:t>models</a:t>
            </a:r>
            <a:r>
              <a:rPr lang="en-US" smtClean="0"/>
              <a:t>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Hosted </a:t>
            </a:r>
            <a:r>
              <a:rPr lang="en-US" b="1" dirty="0" err="1">
                <a:sym typeface="Wingdings"/>
              </a:rPr>
              <a:t>Jupyter</a:t>
            </a:r>
            <a:r>
              <a:rPr lang="en-US" dirty="0">
                <a:sym typeface="Wingdings"/>
              </a:rPr>
              <a:t> notebooks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Model </a:t>
            </a:r>
            <a:r>
              <a:rPr lang="en-US" b="1" dirty="0">
                <a:sym typeface="Wingdings"/>
              </a:rPr>
              <a:t>training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Model </a:t>
            </a:r>
            <a:r>
              <a:rPr lang="en-US" b="1" dirty="0">
                <a:sym typeface="Wingdings"/>
              </a:rPr>
              <a:t>hosting</a:t>
            </a:r>
            <a:r>
              <a:rPr lang="en-US" dirty="0">
                <a:sym typeface="Wingdings"/>
              </a:rPr>
              <a:t> (deploy in production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Endpoint)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Automatically scales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Performance metrics to Amazon </a:t>
            </a:r>
            <a:r>
              <a:rPr lang="en-US" dirty="0" err="1"/>
              <a:t>CloudWatch</a:t>
            </a:r>
            <a:r>
              <a:rPr lang="en-US" dirty="0"/>
              <a:t> Metrics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b="1" dirty="0">
                <a:sym typeface="Wingdings"/>
              </a:rPr>
              <a:t>Docker</a:t>
            </a:r>
            <a:r>
              <a:rPr lang="en-US" dirty="0">
                <a:sym typeface="Wingdings"/>
              </a:rPr>
              <a:t> </a:t>
            </a:r>
            <a:r>
              <a:rPr lang="en-US">
                <a:sym typeface="Wingdings"/>
              </a:rPr>
              <a:t>based </a:t>
            </a:r>
            <a:r>
              <a:rPr lang="en-US" smtClean="0">
                <a:sym typeface="Wingdings"/>
              </a:rPr>
              <a:t>images</a:t>
            </a:r>
            <a:endParaRPr lang="en-US" dirty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0030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</a:t>
            </a:r>
            <a:r>
              <a:rPr lang="en-US" dirty="0" err="1">
                <a:solidFill>
                  <a:srgbClr val="474746"/>
                </a:solidFill>
              </a:rPr>
              <a:t>SageMaker</a:t>
            </a:r>
            <a:r>
              <a:rPr lang="en-US" dirty="0">
                <a:solidFill>
                  <a:srgbClr val="474746"/>
                </a:solidFill>
              </a:rPr>
              <a:t> </a:t>
            </a:r>
            <a:r>
              <a:rPr lang="mr-IN" dirty="0">
                <a:solidFill>
                  <a:srgbClr val="474746"/>
                </a:solidFill>
              </a:rPr>
              <a:t>–</a:t>
            </a:r>
            <a:r>
              <a:rPr lang="en-US" dirty="0">
                <a:solidFill>
                  <a:srgbClr val="474746"/>
                </a:solidFill>
              </a:rPr>
              <a:t> Development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616"/>
            <a:ext cx="9144000" cy="28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00096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</a:t>
            </a:r>
            <a:r>
              <a:rPr lang="en-US" dirty="0" err="1">
                <a:solidFill>
                  <a:srgbClr val="474746"/>
                </a:solidFill>
              </a:rPr>
              <a:t>SageMaker</a:t>
            </a:r>
            <a:r>
              <a:rPr lang="en-US" dirty="0">
                <a:solidFill>
                  <a:srgbClr val="474746"/>
                </a:solidFill>
              </a:rPr>
              <a:t> </a:t>
            </a:r>
            <a:r>
              <a:rPr lang="mr-IN" dirty="0">
                <a:solidFill>
                  <a:srgbClr val="474746"/>
                </a:solidFill>
              </a:rPr>
              <a:t>–</a:t>
            </a:r>
            <a:r>
              <a:rPr lang="en-US" dirty="0">
                <a:solidFill>
                  <a:srgbClr val="474746"/>
                </a:solidFill>
              </a:rPr>
              <a:t> Predicting with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36613" y="1010408"/>
            <a:ext cx="8614882" cy="3641926"/>
          </a:xfrm>
        </p:spPr>
        <p:txBody>
          <a:bodyPr/>
          <a:lstStyle/>
          <a:p>
            <a:r>
              <a:rPr lang="en-US" sz="1600" b="1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 boto3</a:t>
            </a:r>
          </a:p>
          <a:p>
            <a:r>
              <a:rPr lang="en-US" sz="1600" b="1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sagemaker.predictor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json_serializer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json_deserializer</a:t>
            </a:r>
            <a:endParaRPr lang="en-US" sz="1600" dirty="0">
              <a:solidFill>
                <a:srgbClr val="2F2F2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dirty="0">
              <a:solidFill>
                <a:srgbClr val="2F2F2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sm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 = boto3.client('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sagemaker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-runtime')</a:t>
            </a:r>
          </a:p>
          <a:p>
            <a:endParaRPr lang="en-US" sz="1600" dirty="0">
              <a:solidFill>
                <a:srgbClr val="2F2F2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response = 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sm.invoke_endpoint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EndpointName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='sagemaker-mxnet-py2-gpu-2017-12-06-18-31-17-921',</a:t>
            </a:r>
          </a:p>
          <a:p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    Body=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json_serializer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image_data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[1] )</a:t>
            </a:r>
          </a:p>
          <a:p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1600" dirty="0">
              <a:solidFill>
                <a:srgbClr val="2F2F2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resp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json_deserializer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(response['Body'], response['</a:t>
            </a:r>
            <a:r>
              <a:rPr lang="en-US" sz="1600" dirty="0" err="1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ContentType</a:t>
            </a:r>
            <a:r>
              <a:rPr lang="en-US" sz="1600" dirty="0">
                <a:solidFill>
                  <a:srgbClr val="2F2F2F"/>
                </a:solidFill>
                <a:latin typeface="Courier" charset="0"/>
                <a:ea typeface="Courier" charset="0"/>
                <a:cs typeface="Courier" charset="0"/>
              </a:rPr>
              <a:t>'])</a:t>
            </a:r>
          </a:p>
          <a:p>
            <a:endParaRPr lang="en-US" sz="1600" dirty="0">
              <a:solidFill>
                <a:srgbClr val="2F2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73432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srgbClr val="474746"/>
                </a:solidFill>
              </a:rPr>
              <a:t>Amazon ML </a:t>
            </a:r>
            <a:r>
              <a:rPr lang="en-US">
                <a:solidFill>
                  <a:srgbClr val="474746"/>
                </a:solidFill>
              </a:rPr>
              <a:t>Solutions Lab</a:t>
            </a:r>
            <a:br>
              <a:rPr lang="en-US">
                <a:solidFill>
                  <a:srgbClr val="474746"/>
                </a:solidFill>
              </a:rPr>
            </a:br>
            <a:r>
              <a:rPr lang="en-US" sz="2200" b="0">
                <a:solidFill>
                  <a:srgbClr val="474746"/>
                </a:solidFill>
                <a:hlinkClick r:id="rId3"/>
              </a:rPr>
              <a:t>https://aws.amazon.com/ml-solutions-lab/ml-solutions-lab-faqs</a:t>
            </a:r>
            <a:r>
              <a:rPr lang="en-US" sz="2200" b="0" smtClean="0">
                <a:solidFill>
                  <a:srgbClr val="474746"/>
                </a:solidFill>
                <a:hlinkClick r:id="rId3"/>
              </a:rPr>
              <a:t>/</a:t>
            </a:r>
            <a:endParaRPr lang="en-US" b="0" dirty="0"/>
          </a:p>
        </p:txBody>
      </p:sp>
      <p:pic>
        <p:nvPicPr>
          <p:cNvPr id="1026" name="Picture 2" descr="AWSMP_AI-Intelligent-Solutions_100x100_Gray">
            <a:extLst>
              <a:ext uri="{FF2B5EF4-FFF2-40B4-BE49-F238E27FC236}">
                <a16:creationId xmlns:a16="http://schemas.microsoft.com/office/drawing/2014/main" id="{3F6511C5-399F-3B4A-B417-82C3C5D14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34" y="94485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0x100_benefit_tools">
            <a:extLst>
              <a:ext uri="{FF2B5EF4-FFF2-40B4-BE49-F238E27FC236}">
                <a16:creationId xmlns:a16="http://schemas.microsoft.com/office/drawing/2014/main" id="{570823F3-39E0-9247-856F-4ABC2262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92" y="94485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0x100_it-professional">
            <a:extLst>
              <a:ext uri="{FF2B5EF4-FFF2-40B4-BE49-F238E27FC236}">
                <a16:creationId xmlns:a16="http://schemas.microsoft.com/office/drawing/2014/main" id="{9FA409C8-D7F1-B743-B544-4DBE0E52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734" y="3175753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x100_benefit_team-access">
            <a:extLst>
              <a:ext uri="{FF2B5EF4-FFF2-40B4-BE49-F238E27FC236}">
                <a16:creationId xmlns:a16="http://schemas.microsoft.com/office/drawing/2014/main" id="{E864A388-11C8-DC4A-BF55-21D1728CE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93" y="3188453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6249A-92CF-FB4C-A163-CA19FFE366BC}"/>
              </a:ext>
            </a:extLst>
          </p:cNvPr>
          <p:cNvSpPr txBox="1"/>
          <p:nvPr/>
        </p:nvSpPr>
        <p:spPr>
          <a:xfrm>
            <a:off x="1657367" y="224827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Brainstorming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43176-A01F-D84B-AD38-3698A2F47632}"/>
              </a:ext>
            </a:extLst>
          </p:cNvPr>
          <p:cNvSpPr txBox="1"/>
          <p:nvPr/>
        </p:nvSpPr>
        <p:spPr>
          <a:xfrm>
            <a:off x="5488277" y="221485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Modeling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7CA76A-F40C-1F48-8004-0202DD9310D8}"/>
              </a:ext>
            </a:extLst>
          </p:cNvPr>
          <p:cNvSpPr txBox="1"/>
          <p:nvPr/>
        </p:nvSpPr>
        <p:spPr>
          <a:xfrm>
            <a:off x="1950266" y="445845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35DD9-3D82-464D-BDA8-A3354BCC4BE7}"/>
              </a:ext>
            </a:extLst>
          </p:cNvPr>
          <p:cNvSpPr txBox="1"/>
          <p:nvPr/>
        </p:nvSpPr>
        <p:spPr>
          <a:xfrm>
            <a:off x="5539572" y="4319953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On-site with </a:t>
            </a:r>
          </a:p>
          <a:p>
            <a:pPr algn="ctr"/>
            <a:r>
              <a:rPr lang="en-US" dirty="0"/>
              <a:t>Amazon Experts</a:t>
            </a:r>
          </a:p>
        </p:txBody>
      </p:sp>
    </p:spTree>
    <p:extLst>
      <p:ext uri="{BB962C8B-B14F-4D97-AF65-F5344CB8AC3E}">
        <p14:creationId xmlns:p14="http://schemas.microsoft.com/office/powerpoint/2010/main" val="238207081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82B0-29C6-B448-94AA-82F3A6CC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Academy</a:t>
            </a:r>
          </a:p>
        </p:txBody>
      </p:sp>
      <p:pic>
        <p:nvPicPr>
          <p:cNvPr id="1026" name="Picture 2" descr="Editorial_AWS-Academy_ready-to-teach">
            <a:extLst>
              <a:ext uri="{FF2B5EF4-FFF2-40B4-BE49-F238E27FC236}">
                <a16:creationId xmlns:a16="http://schemas.microsoft.com/office/drawing/2014/main" id="{392AAD03-8579-FD45-88AF-40EDFA1D2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3820"/>
            <a:ext cx="317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ditorial_AWS-Academy_maintained_by_aws">
            <a:extLst>
              <a:ext uri="{FF2B5EF4-FFF2-40B4-BE49-F238E27FC236}">
                <a16:creationId xmlns:a16="http://schemas.microsoft.com/office/drawing/2014/main" id="{4A53D121-0D2B-E545-ADD3-41AFA214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35" y="1342390"/>
            <a:ext cx="317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itorial_AWS-Academy_training-and-support">
            <a:extLst>
              <a:ext uri="{FF2B5EF4-FFF2-40B4-BE49-F238E27FC236}">
                <a16:creationId xmlns:a16="http://schemas.microsoft.com/office/drawing/2014/main" id="{7C42D926-A6B9-D746-934A-0180257E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1200150"/>
            <a:ext cx="317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470028-310F-F04E-962A-A71EB2F8434B}"/>
              </a:ext>
            </a:extLst>
          </p:cNvPr>
          <p:cNvSpPr txBox="1"/>
          <p:nvPr/>
        </p:nvSpPr>
        <p:spPr>
          <a:xfrm>
            <a:off x="295583" y="2889250"/>
            <a:ext cx="27838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Ready to Teach</a:t>
            </a:r>
          </a:p>
          <a:p>
            <a:pPr algn="ctr"/>
            <a:r>
              <a:rPr lang="en-US" sz="1400" dirty="0"/>
              <a:t>Institutions and educators receive a complete curriculum, designed to be easily integrated into existing education programs.</a:t>
            </a:r>
            <a:endParaRPr lang="en-US" sz="14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FC62F-79B4-F543-8FC2-F86BA0B39B0A}"/>
              </a:ext>
            </a:extLst>
          </p:cNvPr>
          <p:cNvSpPr txBox="1"/>
          <p:nvPr/>
        </p:nvSpPr>
        <p:spPr>
          <a:xfrm>
            <a:off x="3493135" y="2889250"/>
            <a:ext cx="237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Maintained by AWS </a:t>
            </a:r>
          </a:p>
          <a:p>
            <a:pPr algn="ctr"/>
            <a:r>
              <a:rPr lang="en-US" sz="1400" dirty="0"/>
              <a:t>Curriculum content is created and updated by AWS, saving educators time so they can focus on their students.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55A98-6240-D041-8237-C1C4C1E3390C}"/>
              </a:ext>
            </a:extLst>
          </p:cNvPr>
          <p:cNvSpPr txBox="1"/>
          <p:nvPr/>
        </p:nvSpPr>
        <p:spPr>
          <a:xfrm>
            <a:off x="6450707" y="2889250"/>
            <a:ext cx="2509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Instructor Accreditation </a:t>
            </a:r>
          </a:p>
          <a:p>
            <a:pPr algn="ctr"/>
            <a:r>
              <a:rPr lang="en-US" sz="1400" dirty="0"/>
              <a:t>Member educators receive complimentary AWS training and discounts for AWS Certification as part of instructor accreditation.</a:t>
            </a:r>
          </a:p>
        </p:txBody>
      </p:sp>
    </p:spTree>
    <p:extLst>
      <p:ext uri="{BB962C8B-B14F-4D97-AF65-F5344CB8AC3E}">
        <p14:creationId xmlns:p14="http://schemas.microsoft.com/office/powerpoint/2010/main" val="3297346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82B0-29C6-B448-94AA-82F3A6CC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Academy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AE5F2-85C2-FF42-930F-8B4EF3D98F4D}"/>
              </a:ext>
            </a:extLst>
          </p:cNvPr>
          <p:cNvSpPr/>
          <p:nvPr/>
        </p:nvSpPr>
        <p:spPr>
          <a:xfrm>
            <a:off x="0" y="362018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</a:t>
            </a:r>
            <a:r>
              <a:rPr lang="en-US" sz="3200" err="1">
                <a:hlinkClick r:id="rId2"/>
              </a:rPr>
              <a:t>aws.amazon.com</a:t>
            </a:r>
            <a:r>
              <a:rPr lang="en-US" sz="3200">
                <a:hlinkClick r:id="rId2"/>
              </a:rPr>
              <a:t>/education/</a:t>
            </a:r>
            <a:r>
              <a:rPr lang="en-US" sz="3200" err="1">
                <a:hlinkClick r:id="rId2"/>
              </a:rPr>
              <a:t>awsacademy</a:t>
            </a:r>
            <a:r>
              <a:rPr lang="en-US" sz="3200" smtClean="0">
                <a:hlinkClick r:id="rId2"/>
              </a:rPr>
              <a:t>/</a:t>
            </a:r>
            <a:endParaRPr lang="en-US" sz="3200" smtClean="0"/>
          </a:p>
        </p:txBody>
      </p:sp>
      <p:pic>
        <p:nvPicPr>
          <p:cNvPr id="2050" name="Picture 2" descr="AWS_Certified_Logo_2017_250W">
            <a:extLst>
              <a:ext uri="{FF2B5EF4-FFF2-40B4-BE49-F238E27FC236}">
                <a16:creationId xmlns:a16="http://schemas.microsoft.com/office/drawing/2014/main" id="{225F6EE5-7D8C-D348-BDDE-843A70FD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" y="2052320"/>
            <a:ext cx="2725208" cy="39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_aws-educate_light">
            <a:extLst>
              <a:ext uri="{FF2B5EF4-FFF2-40B4-BE49-F238E27FC236}">
                <a16:creationId xmlns:a16="http://schemas.microsoft.com/office/drawing/2014/main" id="{B095669A-4058-3B46-BA6E-FB11167D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1" y="1952625"/>
            <a:ext cx="2677422" cy="58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4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Some theory to start from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Machine Learning cheatsheets</a:t>
            </a:r>
          </a:p>
          <a:p>
            <a:r>
              <a:rPr lang="en-US" sz="1800" smtClean="0">
                <a:hlinkClick r:id="rId2"/>
              </a:rPr>
              <a:t>https</a:t>
            </a:r>
            <a:r>
              <a:rPr lang="en-US" sz="1800">
                <a:hlinkClick r:id="rId2"/>
              </a:rPr>
              <a:t>://</a:t>
            </a:r>
            <a:r>
              <a:rPr lang="en-US" sz="1800" smtClean="0">
                <a:hlinkClick r:id="rId2"/>
              </a:rPr>
              <a:t>github.com/afshinea/stanford-cs-229-machine-learning</a:t>
            </a:r>
            <a:endParaRPr lang="en-US" sz="1800" smtClean="0"/>
          </a:p>
          <a:p>
            <a:r>
              <a:rPr lang="en-US" b="1"/>
              <a:t>An Introduction to Statistical Learning</a:t>
            </a:r>
            <a:endParaRPr lang="en-US" smtClean="0"/>
          </a:p>
          <a:p>
            <a:r>
              <a:rPr lang="en-US" sz="1800">
                <a:hlinkClick r:id="rId3"/>
              </a:rPr>
              <a:t>https://www-bcf.usc.edu/~gareth/ISL</a:t>
            </a:r>
            <a:r>
              <a:rPr lang="en-US" sz="1800" smtClean="0">
                <a:hlinkClick r:id="rId3"/>
              </a:rPr>
              <a:t>/</a:t>
            </a:r>
            <a:endParaRPr lang="en-US" sz="1800" smtClean="0"/>
          </a:p>
          <a:p>
            <a:r>
              <a:rPr lang="en-US" b="1"/>
              <a:t>Deep Learning with </a:t>
            </a:r>
            <a:r>
              <a:rPr lang="en-US" b="1" smtClean="0"/>
              <a:t>Python, </a:t>
            </a:r>
            <a:r>
              <a:rPr lang="en-US" b="1"/>
              <a:t>Francois </a:t>
            </a:r>
            <a:r>
              <a:rPr lang="en-US" b="1" smtClean="0"/>
              <a:t>Chollet</a:t>
            </a:r>
          </a:p>
          <a:p>
            <a:r>
              <a:rPr lang="en-US" sz="1800">
                <a:hlinkClick r:id="rId4"/>
              </a:rPr>
              <a:t>https://</a:t>
            </a:r>
            <a:r>
              <a:rPr lang="en-US" sz="1800" smtClean="0">
                <a:hlinkClick r:id="rId4"/>
              </a:rPr>
              <a:t>github.com/veritone/ds-transcription-capstone/blob/master/Deep%20Learning%20With%20Python%20Chollet.pdf</a:t>
            </a:r>
            <a:endParaRPr lang="en-US" sz="1800" smtClean="0"/>
          </a:p>
          <a:p>
            <a:r>
              <a:rPr lang="en-US" b="1"/>
              <a:t>Python Data Science Handbook, Jake VanderPlas</a:t>
            </a:r>
            <a:endParaRPr lang="en-US" b="1" smtClean="0"/>
          </a:p>
          <a:p>
            <a:r>
              <a:rPr lang="en-US" sz="1800">
                <a:hlinkClick r:id="rId5"/>
              </a:rPr>
              <a:t>https://</a:t>
            </a:r>
            <a:r>
              <a:rPr lang="en-US" sz="1800" smtClean="0">
                <a:hlinkClick r:id="rId5"/>
              </a:rPr>
              <a:t>tanthiamhuat.files.wordpress.com/2018/04/pythondatasciencehandbook.pdf</a:t>
            </a:r>
            <a:endParaRPr lang="en-US" sz="1800" smtClean="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30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Oct, 2018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8" y="1250571"/>
            <a:ext cx="8071901" cy="744537"/>
          </a:xfrm>
        </p:spPr>
        <p:txBody>
          <a:bodyPr/>
          <a:lstStyle/>
          <a:p>
            <a:r>
              <a:rPr lang="en-US" sz="3200" dirty="0"/>
              <a:t>Thank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564" y="4850296"/>
            <a:ext cx="3010761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700" b="1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700" dirty="0">
                <a:solidFill>
                  <a:schemeClr val="bg2">
                    <a:lumMod val="75000"/>
                  </a:schemeClr>
                </a:solidFill>
              </a:rPr>
              <a:t>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748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Artificial Intelligence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561361" y="660128"/>
            <a:ext cx="25826" cy="42675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0" y="691696"/>
            <a:ext cx="4429761" cy="5451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Weak AI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714239" y="696776"/>
            <a:ext cx="4429761" cy="535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Strong AI (AGI)</a:t>
            </a:r>
          </a:p>
        </p:txBody>
      </p:sp>
      <p:pic>
        <p:nvPicPr>
          <p:cNvPr id="1026" name="Picture 2" descr="ttps://www.sideshowtoy.com/photo_400060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239" y="1422400"/>
            <a:ext cx="1261110" cy="126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upload.wikimedia.org/wikipedia/commons/thumb/7/72/HAL9000_Better_Reflection.svg/256px-HAL9000_B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863" y="3180817"/>
            <a:ext cx="1381760" cy="138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p://vignette3.wikia.nocookie.net/vsbattles/images/4/41/Neo_render_by_moonmanxo-d4qfnzv.png/revision/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886" y="1358972"/>
            <a:ext cx="915057" cy="15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51212" y="3080941"/>
            <a:ext cx="1379065" cy="15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tps://i.pinimg.com/originals/de/f4/ea/def4ea21a55a459047136a04b7b5bda8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5397" y="1269093"/>
            <a:ext cx="1107441" cy="162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tps://blenderartists.org/forum/attachment.php?attachmentid=348661&amp;d=141816268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0798" y="3167269"/>
            <a:ext cx="1056641" cy="140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tp://www.toyhalloffame.org/sites/www.toyhalloffame.org/files/toys/square/chess-square_0_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1428750"/>
            <a:ext cx="1442720" cy="14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611172" y="1488304"/>
            <a:ext cx="1099860" cy="1341120"/>
            <a:chOff x="2153620" y="2012393"/>
            <a:chExt cx="1099860" cy="134112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3620" y="2012393"/>
              <a:ext cx="1099860" cy="1341120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 rot="21270850">
              <a:off x="2268477" y="2293857"/>
              <a:ext cx="855456" cy="879498"/>
            </a:xfrm>
            <a:prstGeom prst="roundRect">
              <a:avLst>
                <a:gd name="adj" fmla="val 11741"/>
              </a:avLst>
            </a:prstGeom>
            <a:noFill/>
            <a:ln w="28575">
              <a:solidFill>
                <a:srgbClr val="FFFF0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40" name="Picture 16" descr="esultado de imagem para megaphone robo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68" y="1493377"/>
            <a:ext cx="1093707" cy="13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gem relacionada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770" y="3196898"/>
            <a:ext cx="1801681" cy="134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032806" y="3206898"/>
            <a:ext cx="2438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 like artificial intelligence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96548" y="4122212"/>
            <a:ext cx="2632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/>
              <a:t>Lubię sztuczną inteligencję</a:t>
            </a:r>
            <a:endParaRPr lang="en-US" sz="1600" dirty="0"/>
          </a:p>
        </p:txBody>
      </p:sp>
      <p:sp>
        <p:nvSpPr>
          <p:cNvPr id="18" name="Down Arrow 17"/>
          <p:cNvSpPr/>
          <p:nvPr/>
        </p:nvSpPr>
        <p:spPr>
          <a:xfrm>
            <a:off x="3011568" y="3545452"/>
            <a:ext cx="465057" cy="655073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2EE82-FC6D-0B4C-98C3-76FF51961AD3}"/>
              </a:ext>
            </a:extLst>
          </p:cNvPr>
          <p:cNvSpPr txBox="1"/>
          <p:nvPr/>
        </p:nvSpPr>
        <p:spPr>
          <a:xfrm>
            <a:off x="1685948" y="4927702"/>
            <a:ext cx="8249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Imgs</a:t>
            </a:r>
            <a:r>
              <a:rPr lang="en-US" sz="1050" dirty="0"/>
              <a:t>. Copyrighted by: TriStar pictures; Warner Bros; 20</a:t>
            </a:r>
            <a:r>
              <a:rPr lang="en-US" sz="1050" baseline="30000" dirty="0"/>
              <a:t>th</a:t>
            </a:r>
            <a:r>
              <a:rPr lang="en-US" sz="1050" dirty="0"/>
              <a:t> </a:t>
            </a:r>
            <a:r>
              <a:rPr lang="en-US" sz="1050" dirty="0" err="1"/>
              <a:t>Cetury</a:t>
            </a:r>
            <a:r>
              <a:rPr lang="en-US" sz="1050" dirty="0"/>
              <a:t> Fox; NBC Universal; Metro-Goldwin-Mayer</a:t>
            </a:r>
          </a:p>
        </p:txBody>
      </p:sp>
    </p:spTree>
    <p:extLst>
      <p:ext uri="{BB962C8B-B14F-4D97-AF65-F5344CB8AC3E}">
        <p14:creationId xmlns:p14="http://schemas.microsoft.com/office/powerpoint/2010/main" val="68996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0591" y="829504"/>
            <a:ext cx="8502325" cy="2531258"/>
          </a:xfrm>
        </p:spPr>
        <p:txBody>
          <a:bodyPr/>
          <a:lstStyle/>
          <a:p>
            <a:r>
              <a:rPr lang="en-US"/>
              <a:t>“Machine learning is a field of artificial intelligence that uses </a:t>
            </a:r>
            <a:r>
              <a:rPr lang="en-US">
                <a:solidFill>
                  <a:srgbClr val="FF0000"/>
                </a:solidFill>
              </a:rPr>
              <a:t>statistical techniques </a:t>
            </a:r>
            <a:r>
              <a:rPr lang="en-US"/>
              <a:t>to give computer systems the ability to "</a:t>
            </a:r>
            <a:r>
              <a:rPr lang="en-US">
                <a:solidFill>
                  <a:srgbClr val="FF0000"/>
                </a:solidFill>
              </a:rPr>
              <a:t>learn</a:t>
            </a:r>
            <a:r>
              <a:rPr lang="en-US"/>
              <a:t>" (e.g., progressively improve performance on a specific task) </a:t>
            </a:r>
            <a:r>
              <a:rPr lang="en-US">
                <a:solidFill>
                  <a:srgbClr val="FF0000"/>
                </a:solidFill>
              </a:rPr>
              <a:t>from data</a:t>
            </a:r>
            <a:r>
              <a:rPr lang="en-US"/>
              <a:t>, without being explicitly programmed” </a:t>
            </a:r>
            <a:endParaRPr lang="en-US" dirty="0"/>
          </a:p>
          <a:p>
            <a:endParaRPr lang="en-US" dirty="0"/>
          </a:p>
          <a:p>
            <a:r>
              <a:rPr lang="en-US" dirty="0"/>
              <a:t>(Arthur Samuel - 1959)</a:t>
            </a:r>
          </a:p>
        </p:txBody>
      </p:sp>
    </p:spTree>
    <p:extLst>
      <p:ext uri="{BB962C8B-B14F-4D97-AF65-F5344CB8AC3E}">
        <p14:creationId xmlns:p14="http://schemas.microsoft.com/office/powerpoint/2010/main" val="397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>
            <a:norm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340592" y="773522"/>
            <a:ext cx="8653096" cy="146863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Deep learning </a:t>
            </a:r>
            <a:r>
              <a:rPr lang="en-US" smtClean="0"/>
              <a:t>is </a:t>
            </a:r>
            <a:r>
              <a:rPr lang="en-US"/>
              <a:t>part of a broader family of machine learning methods based on </a:t>
            </a:r>
            <a:r>
              <a:rPr lang="en-US">
                <a:solidFill>
                  <a:srgbClr val="FF0000"/>
                </a:solidFill>
              </a:rPr>
              <a:t>learning data representations</a:t>
            </a:r>
            <a:r>
              <a:rPr lang="en-US"/>
              <a:t>, as opposed to task-specific </a:t>
            </a:r>
            <a:r>
              <a:rPr lang="en-US" smtClean="0"/>
              <a:t>algorithms.</a:t>
            </a:r>
            <a:endParaRPr lang="en-US" dirty="0"/>
          </a:p>
        </p:txBody>
      </p:sp>
      <p:pic>
        <p:nvPicPr>
          <p:cNvPr id="2050" name="Picture 2" descr="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53" y="2242159"/>
            <a:ext cx="4382618" cy="251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3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>
            <a:norm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1494" y="1114425"/>
            <a:ext cx="24557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3">
                    <a:lumMod val="75000"/>
                  </a:schemeClr>
                </a:solidFill>
              </a:rPr>
              <a:t>Sentiment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077" y="1829380"/>
            <a:ext cx="21275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9077" y="1843669"/>
            <a:ext cx="23358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Autonomous Cars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57544" y="1114425"/>
            <a:ext cx="23936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Facial Recognition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71714" y="1681372"/>
            <a:ext cx="15888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C00000"/>
                </a:solidFill>
              </a:rPr>
              <a:t>Forecasting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1557" y="3122599"/>
            <a:ext cx="38154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5">
                    <a:lumMod val="75000"/>
                  </a:schemeClr>
                </a:solidFill>
              </a:rPr>
              <a:t>Speech to Text/Text to Speech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9441" y="2409966"/>
            <a:ext cx="15036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7779" y="3593216"/>
            <a:ext cx="2763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50000"/>
                  </a:schemeClr>
                </a:solidFill>
              </a:rPr>
              <a:t>Playing Video Games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8669" y="3929063"/>
            <a:ext cx="22774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Text classification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9357" y="4257675"/>
            <a:ext cx="26645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/>
              <a:t>Image </a:t>
            </a:r>
            <a:r>
              <a:rPr lang="en-US" sz="2100" smtClean="0"/>
              <a:t>Segmentation</a:t>
            </a:r>
            <a:endParaRPr lang="en-US" sz="2100" dirty="0"/>
          </a:p>
        </p:txBody>
      </p:sp>
      <p:sp>
        <p:nvSpPr>
          <p:cNvPr id="14" name="TextBox 13"/>
          <p:cNvSpPr txBox="1"/>
          <p:nvPr/>
        </p:nvSpPr>
        <p:spPr>
          <a:xfrm>
            <a:off x="6318095" y="833185"/>
            <a:ext cx="17668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/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76518" y="2672834"/>
            <a:ext cx="20521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Fraud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262" y="2499153"/>
            <a:ext cx="3352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>
                <a:solidFill>
                  <a:srgbClr val="00B050"/>
                </a:solidFill>
              </a:rPr>
              <a:t>Recommendation systems</a:t>
            </a:r>
            <a:endParaRPr lang="en-US" sz="2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media.licdn.com/mpr/mpr/AAEAAQAAAAAAAAtpAAAAJDU1OGQ2OTA2LWFlMjItNDE4ZS05YzRlLWZlYTQ4N2MyNTYxM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48"/>
            <a:ext cx="9144000" cy="4481508"/>
          </a:xfrm>
          <a:prstGeom prst="rect">
            <a:avLst/>
          </a:prstGeom>
          <a:solidFill>
            <a:schemeClr val="bg1">
              <a:alpha val="0"/>
            </a:schemeClr>
          </a:solidFill>
          <a:extLst/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-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34212-952E-3F41-89E7-911EB5FC3437}"/>
              </a:ext>
            </a:extLst>
          </p:cNvPr>
          <p:cNvSpPr txBox="1"/>
          <p:nvPr/>
        </p:nvSpPr>
        <p:spPr>
          <a:xfrm>
            <a:off x="3189515" y="4908165"/>
            <a:ext cx="6814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http://www.legalexecutiveinstitute.com/artificial-intelligence-in-law-the-state-of-play-2016-part-1/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02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Custom 1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0</TotalTime>
  <Words>1226</Words>
  <Application>Microsoft Office PowerPoint</Application>
  <PresentationFormat>On-screen Show (16:9)</PresentationFormat>
  <Paragraphs>349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Amazon Ember</vt:lpstr>
      <vt:lpstr>Arial</vt:lpstr>
      <vt:lpstr>Calibri</vt:lpstr>
      <vt:lpstr>Century Gothic</vt:lpstr>
      <vt:lpstr>Consolas</vt:lpstr>
      <vt:lpstr>Courier</vt:lpstr>
      <vt:lpstr>HelveticaNeueBold</vt:lpstr>
      <vt:lpstr>Lucida Console</vt:lpstr>
      <vt:lpstr>Mangal</vt:lpstr>
      <vt:lpstr>Times New Roman</vt:lpstr>
      <vt:lpstr>Wingdings</vt:lpstr>
      <vt:lpstr>DeckTemplate-AWS</vt:lpstr>
      <vt:lpstr>PowerPoint Presentation</vt:lpstr>
      <vt:lpstr>Artificial Intelligence, Machine Learning, Deep Learning, Data Science #buzZZzzzWords…    ?!</vt:lpstr>
      <vt:lpstr>PowerPoint Presentation</vt:lpstr>
      <vt:lpstr>Artificial Intelligence</vt:lpstr>
      <vt:lpstr>Artificial Intelligence</vt:lpstr>
      <vt:lpstr>Machine Learning</vt:lpstr>
      <vt:lpstr>Deep Learning</vt:lpstr>
      <vt:lpstr>Deep Learning</vt:lpstr>
      <vt:lpstr>Artificial Intelligence - Summary</vt:lpstr>
      <vt:lpstr>Cases</vt:lpstr>
      <vt:lpstr>Autonomous cars</vt:lpstr>
      <vt:lpstr>Image Segmentation</vt:lpstr>
      <vt:lpstr>Text to speech</vt:lpstr>
      <vt:lpstr>Sport Analytics</vt:lpstr>
      <vt:lpstr>SLAM – Robot IoT</vt:lpstr>
      <vt:lpstr>Frictionless Commerce</vt:lpstr>
      <vt:lpstr>Personalized Recommendation/Ranking</vt:lpstr>
      <vt:lpstr>Medical Imaging</vt:lpstr>
      <vt:lpstr>Consumer monitoring</vt:lpstr>
      <vt:lpstr>PowerPoint Presentation</vt:lpstr>
      <vt:lpstr>AI at AWS ML, Lex, Polly, Rekognition, Rekognition Video, SageMaker, Comprehend, Transcribe, Translate, DeepLens, MXNet, etc</vt:lpstr>
      <vt:lpstr>IA @AWS </vt:lpstr>
      <vt:lpstr>GPU?</vt:lpstr>
      <vt:lpstr>Instances</vt:lpstr>
      <vt:lpstr>Instances P2 &amp; P3</vt:lpstr>
      <vt:lpstr>Amazon Rekognition + Rekognition Video</vt:lpstr>
      <vt:lpstr>Amazon Polly</vt:lpstr>
      <vt:lpstr>Amazon Lex</vt:lpstr>
      <vt:lpstr>Amazon Transcribe</vt:lpstr>
      <vt:lpstr>Amazon Translate</vt:lpstr>
      <vt:lpstr>Amazon Comprehend</vt:lpstr>
      <vt:lpstr>Amazon Comprehend</vt:lpstr>
      <vt:lpstr>Amazon Comprehend</vt:lpstr>
      <vt:lpstr>Demo-time</vt:lpstr>
      <vt:lpstr>Putting all together #1 – Creating subtitles</vt:lpstr>
      <vt:lpstr>Putting all together #2 - Cognitive Discovery Application </vt:lpstr>
      <vt:lpstr>Amazon DeepLens</vt:lpstr>
      <vt:lpstr>Amazon DeepLens</vt:lpstr>
      <vt:lpstr>Amazon DeepLens</vt:lpstr>
      <vt:lpstr>Amazon SageMaker</vt:lpstr>
      <vt:lpstr>Amazon SageMaker – Development pipeline</vt:lpstr>
      <vt:lpstr>Amazon SageMaker – Predicting with Python</vt:lpstr>
      <vt:lpstr>Amazon ML Solutions Lab https://aws.amazon.com/ml-solutions-lab/ml-solutions-lab-faqs/</vt:lpstr>
      <vt:lpstr>AWS Academy</vt:lpstr>
      <vt:lpstr>AWS Academy</vt:lpstr>
      <vt:lpstr>Some theory to start from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2018-10-29T12:18:15Z</dcterms:created>
  <dcterms:modified xsi:type="dcterms:W3CDTF">2018-10-29T12:19:10Z</dcterms:modified>
</cp:coreProperties>
</file>